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858" r:id="rId3"/>
    <p:sldId id="869" r:id="rId4"/>
    <p:sldId id="870" r:id="rId5"/>
    <p:sldId id="871" r:id="rId6"/>
    <p:sldId id="288" r:id="rId7"/>
    <p:sldId id="742" r:id="rId8"/>
    <p:sldId id="752" r:id="rId9"/>
    <p:sldId id="744" r:id="rId10"/>
    <p:sldId id="806" r:id="rId11"/>
    <p:sldId id="859" r:id="rId12"/>
    <p:sldId id="876" r:id="rId13"/>
    <p:sldId id="875" r:id="rId14"/>
    <p:sldId id="873" r:id="rId15"/>
    <p:sldId id="811" r:id="rId16"/>
    <p:sldId id="874" r:id="rId17"/>
    <p:sldId id="817" r:id="rId18"/>
    <p:sldId id="866" r:id="rId19"/>
    <p:sldId id="85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5F1"/>
    <a:srgbClr val="F7921D"/>
    <a:srgbClr val="07407B"/>
    <a:srgbClr val="F3FBFD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41"/>
  </p:normalViewPr>
  <p:slideViewPr>
    <p:cSldViewPr snapToGrid="0" snapToObjects="1">
      <p:cViewPr varScale="1">
        <p:scale>
          <a:sx n="162" d="100"/>
          <a:sy n="162" d="100"/>
        </p:scale>
        <p:origin x="186" y="144"/>
      </p:cViewPr>
      <p:guideLst/>
    </p:cSldViewPr>
  </p:slideViewPr>
  <p:outlineViewPr>
    <p:cViewPr>
      <p:scale>
        <a:sx n="33" d="100"/>
        <a:sy n="33" d="100"/>
      </p:scale>
      <p:origin x="0" y="-97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7DB59-D8DB-441A-A89D-550666DB00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7DB59-D8DB-441A-A89D-550666DB00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1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7DB59-D8DB-441A-A89D-550666DB00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6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7DB59-D8DB-441A-A89D-550666DB00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7DB59-D8DB-441A-A89D-550666DB00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4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3062" y="3007669"/>
            <a:ext cx="5131030" cy="2362840"/>
          </a:xfrm>
        </p:spPr>
        <p:txBody>
          <a:bodyPr anchor="b">
            <a:normAutofit/>
          </a:bodyPr>
          <a:lstStyle>
            <a:lvl1pPr algn="r">
              <a:defRPr sz="4800" b="0">
                <a:solidFill>
                  <a:srgbClr val="7FCDEE"/>
                </a:solidFill>
                <a:latin typeface="Impact" panose="020B080603090205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7164" y="6054923"/>
            <a:ext cx="10996928" cy="425694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Author - Affilation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16/12/2020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512DDA1-9038-934E-B0E2-72E7AB9B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16/12/2020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DE8E10C-595E-214D-A69E-1759C191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86CDDC-05AC-492D-8B43-B39298B6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0151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16/12/2020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329543"/>
            <a:ext cx="6722693" cy="384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2329544"/>
            <a:ext cx="3932237" cy="38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043449-0E29-9344-94BD-63E53BAB4243}"/>
              </a:ext>
            </a:extLst>
          </p:cNvPr>
          <p:cNvSpPr txBox="1">
            <a:spLocks/>
          </p:cNvSpPr>
          <p:nvPr userDrawn="1"/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i="0" kern="1200">
                <a:solidFill>
                  <a:srgbClr val="07407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4DF6-B334-6144-8C71-CF859E4A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980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5476-2508-8C4B-851F-2317F487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087"/>
            <a:ext cx="10515600" cy="50960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81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5476-2508-8C4B-851F-2317F487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087"/>
            <a:ext cx="10515600" cy="50960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85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7BA0-B521-784E-B0AC-EFEBAE75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4EB3-1024-004F-A1DA-0D07BDB07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1"/>
            <a:ext cx="10515600" cy="461829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407AD-9240-E142-B634-6B7F49BBC7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078957"/>
            <a:ext cx="8671960" cy="4634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Calibri" panose="020F0502020204030204" pitchFamily="34" charset="0"/>
              </a:defRPr>
            </a:lvl1pPr>
            <a:lvl2pPr marL="457200" indent="0">
              <a:buNone/>
              <a:defRPr sz="2500">
                <a:latin typeface="+mj-lt"/>
              </a:defRPr>
            </a:lvl2pPr>
            <a:lvl3pPr marL="914400" indent="0">
              <a:buNone/>
              <a:defRPr sz="2500">
                <a:latin typeface="+mj-lt"/>
              </a:defRPr>
            </a:lvl3pPr>
            <a:lvl4pPr marL="1371600" indent="0">
              <a:buNone/>
              <a:defRPr sz="2500">
                <a:latin typeface="+mj-lt"/>
              </a:defRPr>
            </a:lvl4pPr>
            <a:lvl5pPr marL="1828800" indent="0">
              <a:buNone/>
              <a:defRPr sz="2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32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266" y="640662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490" y="640662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3" r:id="rId4"/>
    <p:sldLayoutId id="2147483668" r:id="rId5"/>
    <p:sldLayoutId id="2147483670" r:id="rId6"/>
    <p:sldLayoutId id="2147483673" r:id="rId7"/>
    <p:sldLayoutId id="2147483675" r:id="rId8"/>
    <p:sldLayoutId id="2147483676" r:id="rId9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>
          <a:solidFill>
            <a:srgbClr val="07407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rgbClr val="0740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400" kern="1200">
          <a:solidFill>
            <a:srgbClr val="0740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rgbClr val="0740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ders.eosc-portal.eu/openapi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i.eosc-portal.eu/resource/all" TargetMode="External"/><Relationship Id="rId5" Type="http://schemas.openxmlformats.org/officeDocument/2006/relationships/hyperlink" Target="https://api.eosc-portal.eu/" TargetMode="External"/><Relationship Id="rId4" Type="http://schemas.openxmlformats.org/officeDocument/2006/relationships/hyperlink" Target="https://providers.eosc-portal.eu/openap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hiring/effective-onboarding-a-hiring-managers-obligation-1981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dder_(software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enscourses.com/tc1019fall2016/syndicated/floreths-blog-2016-10-28-190600-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mailto:onboarding@eosc-portal.eu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9122" y="3429000"/>
            <a:ext cx="12123580" cy="236284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7921D"/>
                </a:solidFill>
              </a:rPr>
              <a:t>EOSC Portal </a:t>
            </a:r>
            <a:br>
              <a:rPr lang="en-GB" sz="4400" dirty="0">
                <a:solidFill>
                  <a:srgbClr val="F7921D"/>
                </a:solidFill>
              </a:rPr>
            </a:br>
            <a:r>
              <a:rPr lang="en-GB" sz="4400" dirty="0">
                <a:solidFill>
                  <a:srgbClr val="F7921D"/>
                </a:solidFill>
              </a:rPr>
              <a:t>Services towards </a:t>
            </a:r>
            <a:r>
              <a:rPr lang="en-US" sz="4400" dirty="0">
                <a:solidFill>
                  <a:srgbClr val="F7921D"/>
                </a:solidFill>
                <a:ea typeface="+mn-lt"/>
                <a:cs typeface="+mn-lt"/>
              </a:rPr>
              <a:t>Providers </a:t>
            </a:r>
            <a:endParaRPr lang="en-GB" sz="4400" dirty="0">
              <a:solidFill>
                <a:srgbClr val="F7921D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634" y="6199761"/>
            <a:ext cx="10996928" cy="532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George Papastefanatos, University of Athens 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22773B-7418-3D40-BD49-D4F0757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563211"/>
            <a:ext cx="7815663" cy="610818"/>
          </a:xfrm>
        </p:spPr>
        <p:txBody>
          <a:bodyPr>
            <a:noAutofit/>
          </a:bodyPr>
          <a:lstStyle/>
          <a:p>
            <a:r>
              <a:rPr lang="en-US" sz="3600" dirty="0"/>
              <a:t>The EPOT reviews and approves the Resource Profile</a:t>
            </a:r>
            <a:endParaRPr lang="x-none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9795C-6E96-9145-942E-3511ACD9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9" y="1822621"/>
            <a:ext cx="3193789" cy="43753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71BD3-B6CD-AB47-9D2C-57CC59D37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70"/>
          <a:stretch/>
        </p:blipFill>
        <p:spPr>
          <a:xfrm>
            <a:off x="6427891" y="1822620"/>
            <a:ext cx="5125200" cy="45905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613915-E68B-EE4C-AE5B-EA01EF6F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045" y="1822620"/>
            <a:ext cx="4853171" cy="435434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29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2018" y="3657358"/>
            <a:ext cx="12123580" cy="21647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7921D"/>
                </a:solidFill>
                <a:ea typeface="+mn-lt"/>
                <a:cs typeface="+mn-lt"/>
              </a:rPr>
              <a:t>EOSC Provider Dashboard</a:t>
            </a:r>
            <a:endParaRPr lang="en-GB" dirty="0">
              <a:solidFill>
                <a:srgbClr val="F7921D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634" y="6054923"/>
            <a:ext cx="10996928" cy="425694"/>
          </a:xfrm>
        </p:spPr>
        <p:txBody>
          <a:bodyPr/>
          <a:lstStyle/>
          <a:p>
            <a:r>
              <a:rPr lang="en-GB" dirty="0"/>
              <a:t>George </a:t>
            </a:r>
            <a:r>
              <a:rPr lang="en-GB" dirty="0" err="1"/>
              <a:t>Papastefanatos</a:t>
            </a:r>
            <a:r>
              <a:rPr lang="en-GB" dirty="0"/>
              <a:t>, University of Athens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5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737428" y="690432"/>
            <a:ext cx="7815663" cy="61081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EOSC Provider Dashboard - Overview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4283" y="1568741"/>
            <a:ext cx="6189397" cy="4598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providers managed by the user in a single place.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Status of each application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Filter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Update information</a:t>
            </a:r>
            <a:endParaRPr lang="en-US" sz="1600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2C6A1-9EC7-4389-81C5-C075269E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682" y="2100170"/>
            <a:ext cx="5096621" cy="36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2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737428" y="690432"/>
            <a:ext cx="7815663" cy="61081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EOSC Provider Dashboard - Actions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4283" y="1568741"/>
            <a:ext cx="5701717" cy="45988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Representative is able to perform various actions on the Provider Dashboard: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View statistics for </a:t>
            </a:r>
          </a:p>
          <a:p>
            <a:pPr marL="11430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Aggregated by all providers’ resources</a:t>
            </a:r>
          </a:p>
          <a:p>
            <a:pPr marL="11430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Aggregated by resource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View the list of resources</a:t>
            </a:r>
          </a:p>
          <a:p>
            <a:pPr marL="11430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Public</a:t>
            </a:r>
          </a:p>
          <a:p>
            <a:pPr marL="11430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Draft</a:t>
            </a:r>
            <a:endParaRPr lang="en-US" sz="1800" dirty="0"/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Update the Provider Profile: Update the information regarding the </a:t>
            </a:r>
            <a:r>
              <a:rPr lang="en-US" sz="1800" dirty="0" err="1"/>
              <a:t>organisation</a:t>
            </a:r>
            <a:r>
              <a:rPr lang="en-US" sz="1800" dirty="0"/>
              <a:t>.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Update resources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Add New Resources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F3F03-3A65-48F4-944E-CA859978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29" y="1735455"/>
            <a:ext cx="29813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5FE7D-A3AC-4E54-A28F-284D36D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3519F-139F-4D8F-8EF4-E5764FAC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14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29DE3-7EE5-42D2-B572-ACFCB6F2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activity tracked – Providers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533894-72D7-4436-A7A5-3D276D51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5" y="1740154"/>
            <a:ext cx="5376672" cy="4666468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Basic Web analytics (Page visits)</a:t>
            </a:r>
          </a:p>
          <a:p>
            <a:pPr lvl="1"/>
            <a:r>
              <a:rPr lang="en-GB" dirty="0"/>
              <a:t>Onboarding activity</a:t>
            </a:r>
          </a:p>
          <a:p>
            <a:pPr lvl="2"/>
            <a:r>
              <a:rPr lang="en-GB" dirty="0"/>
              <a:t> Login, logout</a:t>
            </a:r>
          </a:p>
          <a:p>
            <a:pPr lvl="2"/>
            <a:r>
              <a:rPr lang="en-GB" dirty="0"/>
              <a:t>New application submitted</a:t>
            </a:r>
          </a:p>
          <a:p>
            <a:pPr lvl="1"/>
            <a:r>
              <a:rPr lang="en-GB" dirty="0"/>
              <a:t>Resource management activity</a:t>
            </a:r>
          </a:p>
          <a:p>
            <a:pPr lvl="2"/>
            <a:r>
              <a:rPr lang="en-GB" dirty="0"/>
              <a:t>Add \ update \ delete  actions</a:t>
            </a:r>
          </a:p>
          <a:p>
            <a:pPr lvl="2"/>
            <a:r>
              <a:rPr lang="en-GB" dirty="0"/>
              <a:t>Deactivate, </a:t>
            </a:r>
          </a:p>
          <a:p>
            <a:pPr lvl="2"/>
            <a:r>
              <a:rPr lang="en-GB" dirty="0"/>
              <a:t>New version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A0D09-7FBE-4D5E-8556-62FB4B89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47" y="1423218"/>
            <a:ext cx="3656217" cy="45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169053-9350-7F47-A845-1C5B090C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299" y="3971165"/>
            <a:ext cx="8002245" cy="170887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7941F"/>
                </a:solidFill>
              </a:rPr>
              <a:t>Overview</a:t>
            </a:r>
            <a:r>
              <a:rPr lang="en-US" dirty="0">
                <a:solidFill>
                  <a:srgbClr val="F7941F"/>
                </a:solidFill>
              </a:rPr>
              <a:t> of the EOSC Portal API</a:t>
            </a:r>
            <a:endParaRPr lang="en-GR" dirty="0">
              <a:solidFill>
                <a:srgbClr val="F794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271F8-9819-3743-B05E-A79DF913DA8B}"/>
              </a:ext>
            </a:extLst>
          </p:cNvPr>
          <p:cNvSpPr txBox="1"/>
          <p:nvPr/>
        </p:nvSpPr>
        <p:spPr>
          <a:xfrm>
            <a:off x="1208972" y="8407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GR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8ABA0-8995-2F4B-8E10-7F66A10AF962}"/>
              </a:ext>
            </a:extLst>
          </p:cNvPr>
          <p:cNvSpPr txBox="1"/>
          <p:nvPr/>
        </p:nvSpPr>
        <p:spPr>
          <a:xfrm>
            <a:off x="1871758" y="8837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GR" sz="2800" dirty="0"/>
          </a:p>
        </p:txBody>
      </p:sp>
    </p:spTree>
    <p:extLst>
      <p:ext uri="{BB962C8B-B14F-4D97-AF65-F5344CB8AC3E}">
        <p14:creationId xmlns:p14="http://schemas.microsoft.com/office/powerpoint/2010/main" val="297953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6C2B17-AB78-4AAE-835D-8D2ED4A0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4" y="690432"/>
            <a:ext cx="8849648" cy="610818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Programming Interfaces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0A8D3-AAAE-4377-8214-0DC8542E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1301250"/>
            <a:ext cx="10190922" cy="45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0772" y="690432"/>
            <a:ext cx="8102320" cy="6108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7407B"/>
                </a:solidFill>
              </a:rPr>
              <a:t>How to use the EOSC Portal API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0371" y="1491343"/>
            <a:ext cx="11680372" cy="5079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8775" indent="-358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To activate the EOSC Portal API, three steps should be implemented in sequence:</a:t>
            </a:r>
          </a:p>
          <a:p>
            <a:pPr marL="631825" indent="-2730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800" dirty="0"/>
              <a:t>Representative</a:t>
            </a:r>
            <a:r>
              <a:rPr lang="en-US" sz="2600" dirty="0"/>
              <a:t> onboards the Provider and one Resource at the EOSC Portal Web Interface. </a:t>
            </a:r>
          </a:p>
          <a:p>
            <a:pPr marL="631825" indent="-2730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800" dirty="0"/>
              <a:t>Representative </a:t>
            </a:r>
            <a:r>
              <a:rPr lang="en-US" sz="2600" dirty="0"/>
              <a:t>obtains an EOSC Portal API token to be used for authorization.</a:t>
            </a:r>
          </a:p>
          <a:p>
            <a:pPr marL="631825" indent="-2730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Provider organization uses the API methods </a:t>
            </a:r>
            <a:r>
              <a:rPr lang="en-US" sz="2600" baseline="30000" dirty="0"/>
              <a:t>[1]</a:t>
            </a:r>
            <a:r>
              <a:rPr lang="en-US" sz="2600" dirty="0"/>
              <a:t> to create, update or retrieve content from the EOSC Portal.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800" dirty="0"/>
          </a:p>
          <a:p>
            <a:pPr marL="358775" lvl="1" indent="-358775">
              <a:lnSpc>
                <a:spcPct val="100000"/>
              </a:lnSpc>
              <a:spcBef>
                <a:spcPts val="0"/>
              </a:spcBef>
              <a:buNone/>
            </a:pPr>
            <a:endParaRPr lang="en-US" sz="2200" baseline="30000" dirty="0"/>
          </a:p>
          <a:p>
            <a:pPr marL="358775" lvl="1" indent="-358775">
              <a:lnSpc>
                <a:spcPct val="100000"/>
              </a:lnSpc>
              <a:spcBef>
                <a:spcPts val="0"/>
              </a:spcBef>
              <a:buNone/>
            </a:pPr>
            <a:endParaRPr lang="en-US" sz="2200" baseline="30000" dirty="0"/>
          </a:p>
          <a:p>
            <a:pPr marL="358775" lvl="1" indent="-358775">
              <a:lnSpc>
                <a:spcPct val="100000"/>
              </a:lnSpc>
              <a:spcBef>
                <a:spcPts val="0"/>
              </a:spcBef>
              <a:buNone/>
            </a:pPr>
            <a:endParaRPr lang="en-US" sz="2200" baseline="30000" dirty="0"/>
          </a:p>
          <a:p>
            <a:pPr marL="358775" lvl="1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aseline="30000" dirty="0"/>
              <a:t>[1] 	</a:t>
            </a:r>
            <a:r>
              <a:rPr lang="en-US" sz="2200" dirty="0"/>
              <a:t>Details of the methods at </a:t>
            </a:r>
            <a:r>
              <a:rPr lang="en-US" sz="2200" dirty="0">
                <a:hlinkClick r:id="rId2"/>
              </a:rPr>
              <a:t>https://providers.eosc-portal.eu/openapi</a:t>
            </a:r>
            <a:r>
              <a:rPr lang="en-US" sz="2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8136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3AD1-1AA6-CD4B-BEF4-4FEDC913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API methods</a:t>
            </a:r>
            <a:endParaRPr 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971" y="1647699"/>
            <a:ext cx="6362700" cy="4585093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2400" dirty="0"/>
              <a:t>EOSC Portal APIs documentation </a:t>
            </a:r>
            <a:r>
              <a:rPr lang="en-US" sz="2400" dirty="0">
                <a:hlinkClick r:id="rId4"/>
              </a:rPr>
              <a:t>https://providers.eosc-portal.eu/openapi</a:t>
            </a:r>
            <a:r>
              <a:rPr lang="en-US" sz="2400" dirty="0"/>
              <a:t> </a:t>
            </a:r>
          </a:p>
          <a:p>
            <a:pPr marL="358775" indent="-358775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2400" dirty="0"/>
              <a:t>EOSC Portal APIs </a:t>
            </a:r>
          </a:p>
          <a:p>
            <a:pPr marL="1044575" lvl="1" indent="-358775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Use SSL  - 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2000" dirty="0"/>
              <a:t>//</a:t>
            </a:r>
          </a:p>
          <a:p>
            <a:pPr marL="358775" indent="-358775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sz="2400" dirty="0"/>
              <a:t>EOSC Portal APIs Base URLs</a:t>
            </a:r>
          </a:p>
          <a:p>
            <a:pPr marL="1044575" lvl="1" indent="-358775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https://api.eosc-portal.eu/</a:t>
            </a:r>
            <a:endParaRPr lang="en-US" b="1" dirty="0"/>
          </a:p>
          <a:p>
            <a:pPr marL="1044575" lvl="1" indent="-35877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{</a:t>
            </a:r>
            <a:r>
              <a:rPr lang="en-US" sz="2400" dirty="0">
                <a:solidFill>
                  <a:srgbClr val="C00000"/>
                </a:solidFill>
              </a:rPr>
              <a:t>Base URLs}</a:t>
            </a:r>
            <a:r>
              <a:rPr lang="en-US" sz="2400" dirty="0"/>
              <a:t>/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{method}</a:t>
            </a:r>
          </a:p>
          <a:p>
            <a:pPr marL="1044575" lvl="1" indent="-358775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https://api.eosc-portal.eu/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resource/all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44575" lvl="1" indent="-358775">
              <a:lnSpc>
                <a:spcPct val="10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27911-8E5C-4E44-B305-465ECF967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248" y="2994634"/>
            <a:ext cx="4655572" cy="2348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143384-612B-4C4C-BF35-E663357B9FF3}"/>
              </a:ext>
            </a:extLst>
          </p:cNvPr>
          <p:cNvSpPr txBox="1"/>
          <p:nvPr/>
        </p:nvSpPr>
        <p:spPr>
          <a:xfrm>
            <a:off x="7645259" y="1951835"/>
            <a:ext cx="3857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https://api.eosc-portal.eu/resource/all</a:t>
            </a:r>
            <a:r>
              <a:rPr lang="en-US" dirty="0"/>
              <a:t> 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84F3F0-94FD-42AA-A386-D5D7331467E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573782" y="2321167"/>
            <a:ext cx="0" cy="673467"/>
          </a:xfrm>
          <a:prstGeom prst="straightConnector1">
            <a:avLst/>
          </a:prstGeom>
          <a:ln w="15875">
            <a:solidFill>
              <a:srgbClr val="074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8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12949-B7AD-AE49-8F7F-38E9EE904ED5}"/>
              </a:ext>
            </a:extLst>
          </p:cNvPr>
          <p:cNvSpPr txBox="1"/>
          <p:nvPr/>
        </p:nvSpPr>
        <p:spPr>
          <a:xfrm>
            <a:off x="5584371" y="16002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6EED91-4921-47F2-81C9-542FC2310C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71" y="0"/>
            <a:ext cx="438277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A0D5-AFC2-4B74-91C2-BDEBC98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42" y="690432"/>
            <a:ext cx="8587949" cy="610818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providers.eosc-portal.eu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F430-9BA9-482B-96B3-A3067FC1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endParaRPr lang="el-GR" sz="5400" dirty="0"/>
          </a:p>
          <a:p>
            <a:pPr marL="0" indent="0" algn="ctr">
              <a:buNone/>
            </a:pPr>
            <a:r>
              <a:rPr lang="en-US" sz="5400" dirty="0"/>
              <a:t>What you can do in the new Provider’s section of the EOSC Portal</a:t>
            </a:r>
            <a:endParaRPr lang="en-GB" sz="1600" dirty="0"/>
          </a:p>
          <a:p>
            <a:endParaRPr lang="en-GB" sz="16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2457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A0D5-AFC2-4B74-91C2-BDEBC98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42" y="690432"/>
            <a:ext cx="8587949" cy="610818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providers.eosc-portal.eu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F430-9BA9-482B-96B3-A3067FC1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742" y="1351087"/>
            <a:ext cx="4757057" cy="5096012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 algn="ctr">
              <a:buNone/>
            </a:pPr>
            <a:r>
              <a:rPr lang="en-GB" sz="4600" b="1" dirty="0"/>
              <a:t>Onboarding of Resources</a:t>
            </a:r>
            <a:endParaRPr lang="el-GR" sz="46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4600" dirty="0"/>
              <a:t>Self service, Workflow based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D224478-EE04-4949-A720-00C7BC2EC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972" y="1757362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A0D5-AFC2-4B74-91C2-BDEBC98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42" y="690432"/>
            <a:ext cx="8587949" cy="610818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providers.eosc-portal.eu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F430-9BA9-482B-96B3-A3067FC1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351087"/>
            <a:ext cx="5898107" cy="5096012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GB" sz="4800" b="1" dirty="0"/>
              <a:t>Provider Dashboard </a:t>
            </a:r>
            <a:endParaRPr lang="el-GR" sz="48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4800" dirty="0">
                <a:sym typeface="Wingdings" panose="05000000000000000000" pitchFamily="2" charset="2"/>
              </a:rPr>
              <a:t>Gain f</a:t>
            </a:r>
            <a:r>
              <a:rPr lang="en-GB" sz="4800" dirty="0" err="1"/>
              <a:t>ull</a:t>
            </a:r>
            <a:r>
              <a:rPr lang="en-GB" sz="4800" dirty="0"/>
              <a:t> control of your resources in the catalogue</a:t>
            </a:r>
            <a:endParaRPr lang="en-GB" sz="6700" dirty="0"/>
          </a:p>
          <a:p>
            <a:pPr marL="0" indent="0" algn="ctr">
              <a:buNone/>
            </a:pPr>
            <a:endParaRPr lang="en-GB" sz="6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D47CC-F0FF-4A8B-A094-CD6D7A772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51"/>
          <a:stretch/>
        </p:blipFill>
        <p:spPr>
          <a:xfrm>
            <a:off x="6733808" y="1977708"/>
            <a:ext cx="5315939" cy="2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A0D5-AFC2-4B74-91C2-BDEBC98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42" y="690432"/>
            <a:ext cx="8587949" cy="610818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providers.eosc-portal.eu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F430-9BA9-482B-96B3-A3067FC1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1351087"/>
            <a:ext cx="5785104" cy="5096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/>
              <a:t>Application Programming Interfaces (APIs) </a:t>
            </a:r>
          </a:p>
          <a:p>
            <a:pPr marL="0" indent="0" algn="ctr">
              <a:buNone/>
            </a:pPr>
            <a:r>
              <a:rPr lang="en-GB" sz="5400" dirty="0">
                <a:sym typeface="Wingdings" panose="05000000000000000000" pitchFamily="2" charset="2"/>
              </a:rPr>
              <a:t>P</a:t>
            </a:r>
            <a:r>
              <a:rPr lang="en-GB" sz="5400" dirty="0"/>
              <a:t>rogrammatic management of resources </a:t>
            </a:r>
            <a:r>
              <a:rPr lang="en-GB" sz="2800" dirty="0"/>
              <a:t> </a:t>
            </a:r>
          </a:p>
          <a:p>
            <a:pPr lvl="1"/>
            <a:endParaRPr lang="en-GB" sz="42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14DC7FA-6839-40B3-9430-1451119F8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124" y="1904231"/>
            <a:ext cx="5715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1D1F-C198-3849-B07A-2B7383B82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34" y="4043367"/>
            <a:ext cx="11682714" cy="2362840"/>
          </a:xfrm>
        </p:spPr>
        <p:txBody>
          <a:bodyPr/>
          <a:lstStyle/>
          <a:p>
            <a:r>
              <a:rPr lang="en-US" dirty="0">
                <a:solidFill>
                  <a:srgbClr val="F7921D"/>
                </a:solidFill>
              </a:rPr>
              <a:t>Overview of EOSC Portal Onboarding Process</a:t>
            </a:r>
            <a:br>
              <a:rPr lang="en-US" dirty="0">
                <a:solidFill>
                  <a:srgbClr val="F7921D"/>
                </a:solidFill>
              </a:rPr>
            </a:br>
            <a:endParaRPr lang="en-GR" dirty="0">
              <a:solidFill>
                <a:srgbClr val="F79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4FB66-759F-498D-80DB-BF128CDCA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27" y="2787824"/>
            <a:ext cx="6112973" cy="221030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DEFF86-9AAA-3F4B-A396-73D9B1E21041}"/>
              </a:ext>
            </a:extLst>
          </p:cNvPr>
          <p:cNvCxnSpPr>
            <a:cxnSpLocks/>
          </p:cNvCxnSpPr>
          <p:nvPr/>
        </p:nvCxnSpPr>
        <p:spPr>
          <a:xfrm flipV="1">
            <a:off x="3599234" y="2990041"/>
            <a:ext cx="7888471" cy="299558"/>
          </a:xfrm>
          <a:prstGeom prst="straightConnector1">
            <a:avLst/>
          </a:prstGeom>
          <a:ln w="25400">
            <a:solidFill>
              <a:srgbClr val="F792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C4CC7D-C3E8-7F40-AA9C-6F3080C4D88C}"/>
              </a:ext>
            </a:extLst>
          </p:cNvPr>
          <p:cNvSpPr/>
          <p:nvPr/>
        </p:nvSpPr>
        <p:spPr>
          <a:xfrm>
            <a:off x="469127" y="1628104"/>
            <a:ext cx="5443401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7188" lvl="1" indent="-357188" algn="just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GB" sz="2000" dirty="0">
                <a:solidFill>
                  <a:srgbClr val="07407B"/>
                </a:solidFill>
              </a:rPr>
              <a:t>The Provider Profile is organised in information blocks</a:t>
            </a:r>
          </a:p>
          <a:p>
            <a:pPr marL="357188" lvl="1" indent="-357188" algn="just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000" dirty="0">
                <a:solidFill>
                  <a:srgbClr val="07407B"/>
                </a:solidFill>
              </a:rPr>
              <a:t>All mandatory fields (denoted with *) have to be filled in.</a:t>
            </a:r>
            <a:r>
              <a:rPr lang="el-GR" sz="2000" dirty="0">
                <a:solidFill>
                  <a:srgbClr val="07407B"/>
                </a:solidFill>
              </a:rPr>
              <a:t> </a:t>
            </a:r>
            <a:endParaRPr lang="en-US" sz="2000" dirty="0">
              <a:solidFill>
                <a:srgbClr val="07407B"/>
              </a:solidFill>
            </a:endParaRPr>
          </a:p>
          <a:p>
            <a:pPr marL="357188" lvl="1" indent="-357188" algn="just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000" dirty="0">
                <a:solidFill>
                  <a:srgbClr val="07407B"/>
                </a:solidFill>
              </a:rPr>
              <a:t>Need to press the </a:t>
            </a:r>
            <a:r>
              <a:rPr lang="en-US" sz="2000" dirty="0">
                <a:solidFill>
                  <a:srgbClr val="F7921D"/>
                </a:solidFill>
              </a:rPr>
              <a:t>Submit</a:t>
            </a:r>
            <a:r>
              <a:rPr lang="en-US" sz="2000" dirty="0">
                <a:solidFill>
                  <a:srgbClr val="07407B"/>
                </a:solidFill>
              </a:rPr>
              <a:t> button to finalize the Provider application.</a:t>
            </a:r>
          </a:p>
          <a:p>
            <a:pPr marL="357188" lvl="1" indent="-35718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000" dirty="0">
                <a:solidFill>
                  <a:srgbClr val="07407B"/>
                </a:solidFill>
              </a:rPr>
              <a:t>The Provider Profile Template is also offered for download and preview </a:t>
            </a:r>
          </a:p>
          <a:p>
            <a:pPr marL="357188" lvl="1" indent="-35718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000" dirty="0">
                <a:solidFill>
                  <a:srgbClr val="07407B"/>
                </a:solidFill>
              </a:rPr>
              <a:t>In case of difficulties during Provider onboarding communicate to </a:t>
            </a:r>
            <a:r>
              <a:rPr lang="en-US" sz="2000" dirty="0">
                <a:solidFill>
                  <a:srgbClr val="F7921D"/>
                </a:solidFill>
                <a:hlinkClick r:id="rId5"/>
              </a:rPr>
              <a:t>onboarding@eosc-portal.eu</a:t>
            </a:r>
            <a:r>
              <a:rPr lang="en-US" sz="2000" dirty="0">
                <a:solidFill>
                  <a:srgbClr val="F7921D"/>
                </a:solidFill>
              </a:rPr>
              <a:t>  </a:t>
            </a:r>
            <a:endParaRPr lang="en-US" sz="2000" dirty="0">
              <a:solidFill>
                <a:srgbClr val="07407B"/>
              </a:solidFill>
            </a:endParaRPr>
          </a:p>
          <a:p>
            <a:pPr marL="357188" lvl="1" indent="-35718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000" dirty="0">
                <a:solidFill>
                  <a:srgbClr val="07407B"/>
                </a:solidFill>
              </a:rPr>
              <a:t>Send feedback by creating a ticket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AC981-283A-9949-B600-B6B35BC0C2CC}"/>
              </a:ext>
            </a:extLst>
          </p:cNvPr>
          <p:cNvSpPr/>
          <p:nvPr/>
        </p:nvSpPr>
        <p:spPr>
          <a:xfrm>
            <a:off x="4682642" y="6232597"/>
            <a:ext cx="973667" cy="276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EFC231-CDA2-6741-B052-7D76CDB5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790" y="515512"/>
            <a:ext cx="8253300" cy="610818"/>
          </a:xfrm>
        </p:spPr>
        <p:txBody>
          <a:bodyPr>
            <a:noAutofit/>
          </a:bodyPr>
          <a:lstStyle/>
          <a:p>
            <a:r>
              <a:rPr lang="en-US" sz="3600" dirty="0"/>
              <a:t>Onboard the Provider</a:t>
            </a:r>
            <a:endParaRPr lang="x-none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66F31-590E-8F4D-B023-B10CFB4A2AAC}"/>
              </a:ext>
            </a:extLst>
          </p:cNvPr>
          <p:cNvSpPr/>
          <p:nvPr/>
        </p:nvSpPr>
        <p:spPr>
          <a:xfrm>
            <a:off x="11634794" y="2904910"/>
            <a:ext cx="526044" cy="170263"/>
          </a:xfrm>
          <a:prstGeom prst="rect">
            <a:avLst/>
          </a:prstGeom>
          <a:noFill/>
          <a:ln w="28575">
            <a:solidFill>
              <a:srgbClr val="F7921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8571F-599B-4A2F-8F49-77B6F1F06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454" y="4051883"/>
            <a:ext cx="221384" cy="80698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5AF468-DF30-4ADB-AC05-1EC46BCC8B12}"/>
              </a:ext>
            </a:extLst>
          </p:cNvPr>
          <p:cNvCxnSpPr>
            <a:cxnSpLocks/>
          </p:cNvCxnSpPr>
          <p:nvPr/>
        </p:nvCxnSpPr>
        <p:spPr>
          <a:xfrm flipV="1">
            <a:off x="4362275" y="4437110"/>
            <a:ext cx="7535541" cy="1150121"/>
          </a:xfrm>
          <a:prstGeom prst="straightConnector1">
            <a:avLst/>
          </a:prstGeom>
          <a:ln w="25400">
            <a:solidFill>
              <a:srgbClr val="F792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5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AFB8D2-EC42-9F4E-A113-DA0239BD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0703"/>
            <a:ext cx="5457091" cy="217951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AD74AE-6F4A-3244-A362-A550D68B3390}"/>
              </a:ext>
            </a:extLst>
          </p:cNvPr>
          <p:cNvSpPr/>
          <p:nvPr/>
        </p:nvSpPr>
        <p:spPr>
          <a:xfrm>
            <a:off x="505636" y="1734965"/>
            <a:ext cx="5356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7463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400" dirty="0">
                <a:solidFill>
                  <a:srgbClr val="07407B"/>
                </a:solidFill>
              </a:rPr>
              <a:t>The Provider Profile is reassessed following the same process.</a:t>
            </a:r>
          </a:p>
          <a:p>
            <a:pPr marL="261938" indent="-27463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400" dirty="0">
                <a:solidFill>
                  <a:srgbClr val="07407B"/>
                </a:solidFill>
              </a:rPr>
              <a:t>When the Provider Profile complies with the minimum requirements, the representative is notified by </a:t>
            </a:r>
            <a:r>
              <a:rPr lang="en-US" sz="2400" dirty="0">
                <a:solidFill>
                  <a:srgbClr val="F7921D"/>
                </a:solidFill>
              </a:rPr>
              <a:t>email</a:t>
            </a:r>
            <a:r>
              <a:rPr lang="en-US" sz="2400" dirty="0">
                <a:solidFill>
                  <a:srgbClr val="07407B"/>
                </a:solidFill>
              </a:rPr>
              <a:t> from the EOSC Portal. </a:t>
            </a:r>
          </a:p>
          <a:p>
            <a:pPr marL="261938" indent="-27463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400" dirty="0">
                <a:solidFill>
                  <a:srgbClr val="07407B"/>
                </a:solidFill>
              </a:rPr>
              <a:t>The EPOT updates the status in the Jira ticket.</a:t>
            </a:r>
          </a:p>
          <a:p>
            <a:pPr marL="261938" indent="-27463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4"/>
              </a:buBlip>
            </a:pPr>
            <a:r>
              <a:rPr lang="en-US" sz="2400" dirty="0">
                <a:solidFill>
                  <a:srgbClr val="07407B"/>
                </a:solidFill>
              </a:rPr>
              <a:t>The Provider is now registered to the EOSC portal as a new Provider.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22773B-7418-3D40-BD49-D4F0757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769" y="537541"/>
            <a:ext cx="7815663" cy="610818"/>
          </a:xfrm>
        </p:spPr>
        <p:txBody>
          <a:bodyPr>
            <a:noAutofit/>
          </a:bodyPr>
          <a:lstStyle/>
          <a:p>
            <a:r>
              <a:rPr lang="en-US" sz="3600" dirty="0"/>
              <a:t>The EPOT reviews and approves the Provider Profile</a:t>
            </a:r>
            <a:endParaRPr lang="x-none" sz="3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3AC3FB-7BE5-AD49-B3EF-EB42265FD69C}"/>
              </a:ext>
            </a:extLst>
          </p:cNvPr>
          <p:cNvCxnSpPr>
            <a:cxnSpLocks/>
          </p:cNvCxnSpPr>
          <p:nvPr/>
        </p:nvCxnSpPr>
        <p:spPr>
          <a:xfrm flipV="1">
            <a:off x="5398525" y="3429000"/>
            <a:ext cx="697475" cy="363380"/>
          </a:xfrm>
          <a:prstGeom prst="straightConnector1">
            <a:avLst/>
          </a:prstGeom>
          <a:ln w="25400">
            <a:solidFill>
              <a:srgbClr val="F792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E7C630-13C1-FC4B-B113-6473D22B4FF5}"/>
              </a:ext>
            </a:extLst>
          </p:cNvPr>
          <p:cNvSpPr/>
          <p:nvPr/>
        </p:nvSpPr>
        <p:spPr>
          <a:xfrm>
            <a:off x="393448" y="1601192"/>
            <a:ext cx="72614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7463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3"/>
              </a:buBlip>
            </a:pPr>
            <a:r>
              <a:rPr lang="en-US" sz="2400" dirty="0">
                <a:solidFill>
                  <a:srgbClr val="07407B"/>
                </a:solidFill>
              </a:rPr>
              <a:t>Two options to onboard Resources: </a:t>
            </a:r>
          </a:p>
          <a:p>
            <a:pPr marL="354013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</a:pPr>
            <a:r>
              <a:rPr lang="en-US" sz="2400" dirty="0">
                <a:solidFill>
                  <a:srgbClr val="07407B"/>
                </a:solidFill>
              </a:rPr>
              <a:t>a) via a web interface for each Resource individually </a:t>
            </a:r>
          </a:p>
          <a:p>
            <a:pPr marL="354013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</a:pPr>
            <a:r>
              <a:rPr lang="en-US" sz="2400" dirty="0">
                <a:solidFill>
                  <a:srgbClr val="07407B"/>
                </a:solidFill>
              </a:rPr>
              <a:t>b) via the EOSC Portal Application Programming Interface (API).</a:t>
            </a:r>
          </a:p>
          <a:p>
            <a:pPr marL="261938" indent="-274638">
              <a:spcBef>
                <a:spcPts val="600"/>
              </a:spcBef>
              <a:spcAft>
                <a:spcPts val="600"/>
              </a:spcAft>
              <a:buClr>
                <a:srgbClr val="2C7B2F"/>
              </a:buClr>
              <a:buBlip>
                <a:blip r:embed="rId3"/>
              </a:buBlip>
            </a:pPr>
            <a:r>
              <a:rPr lang="en-US" sz="2400" dirty="0">
                <a:solidFill>
                  <a:srgbClr val="07407B"/>
                </a:solidFill>
              </a:rPr>
              <a:t>For Onboarding with the EOSC Portal API follow the “EOSC Portal API Tutorial”.</a:t>
            </a:r>
            <a:endParaRPr lang="en-GR" sz="2400" dirty="0">
              <a:solidFill>
                <a:srgbClr val="07407B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9A9649-3EB2-BB43-B06E-9D66B1DE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271" y="566837"/>
            <a:ext cx="8984821" cy="610818"/>
          </a:xfrm>
        </p:spPr>
        <p:txBody>
          <a:bodyPr>
            <a:noAutofit/>
          </a:bodyPr>
          <a:lstStyle/>
          <a:p>
            <a:r>
              <a:rPr lang="en-US" sz="3200" dirty="0"/>
              <a:t>Onboard Resources</a:t>
            </a:r>
            <a:endParaRPr lang="x-none" sz="3200" dirty="0"/>
          </a:p>
        </p:txBody>
      </p:sp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F0CA0AF-6C08-4248-92A8-56DB2C08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188" y="1601192"/>
            <a:ext cx="4541083" cy="468997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851728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09DD2AD-5BCF-4E8A-858C-B93164626A5F}" vid="{7E7ED642-B0E4-4950-8C5E-DD9799EE017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558</Words>
  <Application>Microsoft Office PowerPoint</Application>
  <PresentationFormat>Widescreen</PresentationFormat>
  <Paragraphs>93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Impact</vt:lpstr>
      <vt:lpstr>Master slide</vt:lpstr>
      <vt:lpstr>EOSC Portal  Services towards Providers </vt:lpstr>
      <vt:lpstr>providers.eosc-portal.eu</vt:lpstr>
      <vt:lpstr>providers.eosc-portal.eu</vt:lpstr>
      <vt:lpstr>providers.eosc-portal.eu</vt:lpstr>
      <vt:lpstr>providers.eosc-portal.eu</vt:lpstr>
      <vt:lpstr>Overview of EOSC Portal Onboarding Process </vt:lpstr>
      <vt:lpstr>Onboard the Provider</vt:lpstr>
      <vt:lpstr>The EPOT reviews and approves the Provider Profile</vt:lpstr>
      <vt:lpstr>Onboard Resources</vt:lpstr>
      <vt:lpstr>The EPOT reviews and approves the Resource Profile</vt:lpstr>
      <vt:lpstr>EOSC Provider Dashboard</vt:lpstr>
      <vt:lpstr>EOSC Provider Dashboard - Overview</vt:lpstr>
      <vt:lpstr>EOSC Provider Dashboard - Actions</vt:lpstr>
      <vt:lpstr>User activity tracked – Providers</vt:lpstr>
      <vt:lpstr>Overview of the EOSC Portal API</vt:lpstr>
      <vt:lpstr>Application Programming Interfaces</vt:lpstr>
      <vt:lpstr>How to use the EOSC Portal API</vt:lpstr>
      <vt:lpstr>Using the API methods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Provider and Resource Onboarding Tutorial</dc:title>
  <dc:creator>Jorge-A.</dc:creator>
  <cp:lastModifiedBy>George Papastefanatos</cp:lastModifiedBy>
  <cp:revision>52</cp:revision>
  <dcterms:created xsi:type="dcterms:W3CDTF">2020-09-30T12:31:31Z</dcterms:created>
  <dcterms:modified xsi:type="dcterms:W3CDTF">2020-12-16T12:22:19Z</dcterms:modified>
</cp:coreProperties>
</file>