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1" r:id="rId2"/>
    <p:sldMasterId id="2147483686" r:id="rId3"/>
  </p:sldMasterIdLst>
  <p:notesMasterIdLst>
    <p:notesMasterId r:id="rId30"/>
  </p:notesMasterIdLst>
  <p:handoutMasterIdLst>
    <p:handoutMasterId r:id="rId31"/>
  </p:handoutMasterIdLst>
  <p:sldIdLst>
    <p:sldId id="256" r:id="rId4"/>
    <p:sldId id="268" r:id="rId5"/>
    <p:sldId id="267" r:id="rId6"/>
    <p:sldId id="417" r:id="rId7"/>
    <p:sldId id="258" r:id="rId8"/>
    <p:sldId id="284" r:id="rId9"/>
    <p:sldId id="416" r:id="rId10"/>
    <p:sldId id="285" r:id="rId11"/>
    <p:sldId id="396" r:id="rId12"/>
    <p:sldId id="398" r:id="rId13"/>
    <p:sldId id="408" r:id="rId14"/>
    <p:sldId id="409" r:id="rId15"/>
    <p:sldId id="410" r:id="rId16"/>
    <p:sldId id="411" r:id="rId17"/>
    <p:sldId id="412" r:id="rId18"/>
    <p:sldId id="413" r:id="rId19"/>
    <p:sldId id="415" r:id="rId20"/>
    <p:sldId id="397" r:id="rId21"/>
    <p:sldId id="260" r:id="rId22"/>
    <p:sldId id="281" r:id="rId23"/>
    <p:sldId id="261" r:id="rId24"/>
    <p:sldId id="282" r:id="rId25"/>
    <p:sldId id="283" r:id="rId26"/>
    <p:sldId id="280" r:id="rId27"/>
    <p:sldId id="402" r:id="rId28"/>
    <p:sldId id="259"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07B"/>
    <a:srgbClr val="7FCDEE"/>
    <a:srgbClr val="B4B9C7"/>
    <a:srgbClr val="447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2"/>
  </p:normalViewPr>
  <p:slideViewPr>
    <p:cSldViewPr snapToGrid="0" snapToObjects="1">
      <p:cViewPr>
        <p:scale>
          <a:sx n="100" d="100"/>
          <a:sy n="100" d="100"/>
        </p:scale>
        <p:origin x="48" y="13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12" d="100"/>
          <a:sy n="112" d="100"/>
        </p:scale>
        <p:origin x="43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C5C952F-4752-0C40-8311-5C0C6E2DA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4F82D9E6-B5FF-C448-BBA3-680FDD158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14CA-DDBB-9D4F-B2C2-30D44ADFDE3E}" type="datetimeFigureOut">
              <a:rPr lang="it-IT" smtClean="0"/>
              <a:t>17/12/2020</a:t>
            </a:fld>
            <a:endParaRPr lang="it-IT"/>
          </a:p>
        </p:txBody>
      </p:sp>
      <p:sp>
        <p:nvSpPr>
          <p:cNvPr id="4" name="Segnaposto piè di pagina 3">
            <a:extLst>
              <a:ext uri="{FF2B5EF4-FFF2-40B4-BE49-F238E27FC236}">
                <a16:creationId xmlns:a16="http://schemas.microsoft.com/office/drawing/2014/main" id="{4A903176-48A4-854C-BE82-F8FE693B16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665AAD05-8C9A-2A4A-A9FB-65F2375F81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8AB525-2557-5744-91B5-9299B4118749}" type="slidenum">
              <a:rPr lang="it-IT" smtClean="0"/>
              <a:t>‹#›</a:t>
            </a:fld>
            <a:endParaRPr lang="it-IT"/>
          </a:p>
        </p:txBody>
      </p:sp>
    </p:spTree>
    <p:extLst>
      <p:ext uri="{BB962C8B-B14F-4D97-AF65-F5344CB8AC3E}">
        <p14:creationId xmlns:p14="http://schemas.microsoft.com/office/powerpoint/2010/main" val="380753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D5F4C-A139-7E40-960E-05E94CBA483F}" type="datetimeFigureOut">
              <a:rPr lang="it-IT" smtClean="0"/>
              <a:t>17/12/2020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F83B3-0C21-BA46-891E-E923391B397A}" type="slidenum">
              <a:rPr lang="it-IT" smtClean="0"/>
              <a:t>‹#›</a:t>
            </a:fld>
            <a:endParaRPr lang="it-IT"/>
          </a:p>
        </p:txBody>
      </p:sp>
    </p:spTree>
    <p:extLst>
      <p:ext uri="{BB962C8B-B14F-4D97-AF65-F5344CB8AC3E}">
        <p14:creationId xmlns:p14="http://schemas.microsoft.com/office/powerpoint/2010/main" val="16413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3062" y="3007669"/>
            <a:ext cx="5131030" cy="2362840"/>
          </a:xfrm>
        </p:spPr>
        <p:txBody>
          <a:bodyPr anchor="b">
            <a:normAutofit/>
          </a:bodyPr>
          <a:lstStyle>
            <a:lvl1pPr algn="r">
              <a:defRPr sz="4800" b="0">
                <a:solidFill>
                  <a:srgbClr val="7FCDEE"/>
                </a:solidFill>
                <a:latin typeface="Impact" panose="020B0806030902050204" pitchFamily="34" charset="0"/>
              </a:defRPr>
            </a:lvl1pPr>
          </a:lstStyle>
          <a:p>
            <a:r>
              <a:rPr lang="it-IT" dirty="0"/>
              <a:t>Title</a:t>
            </a:r>
            <a:endParaRPr lang="en-US" dirty="0"/>
          </a:p>
        </p:txBody>
      </p:sp>
      <p:sp>
        <p:nvSpPr>
          <p:cNvPr id="3" name="Subtitle 2"/>
          <p:cNvSpPr>
            <a:spLocks noGrp="1"/>
          </p:cNvSpPr>
          <p:nvPr>
            <p:ph type="subTitle" idx="1" hasCustomPrompt="1"/>
          </p:nvPr>
        </p:nvSpPr>
        <p:spPr>
          <a:xfrm>
            <a:off x="892350" y="5476829"/>
            <a:ext cx="11071742" cy="425694"/>
          </a:xfrm>
        </p:spPr>
        <p:txBody>
          <a:bodyPr>
            <a:noAutofit/>
          </a:bodyPr>
          <a:lstStyle>
            <a:lvl1pPr marL="0" indent="0" algn="r">
              <a:lnSpc>
                <a:spcPts val="2500"/>
              </a:lnSpc>
              <a:buNone/>
              <a:defRPr sz="2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Subtitle</a:t>
            </a:r>
            <a:endParaRPr lang="en-US" dirty="0"/>
          </a:p>
        </p:txBody>
      </p:sp>
    </p:spTree>
    <p:extLst>
      <p:ext uri="{BB962C8B-B14F-4D97-AF65-F5344CB8AC3E}">
        <p14:creationId xmlns:p14="http://schemas.microsoft.com/office/powerpoint/2010/main" val="303706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45175DA-277F-B548-B500-1BF71FE23091}" type="slidenum">
              <a:rPr lang="it-IT" smtClean="0"/>
              <a:t>‹#›</a:t>
            </a:fld>
            <a:endParaRPr lang="it-IT"/>
          </a:p>
        </p:txBody>
      </p:sp>
      <p:sp>
        <p:nvSpPr>
          <p:cNvPr id="6" name="Title Placeholder 1">
            <a:extLst>
              <a:ext uri="{FF2B5EF4-FFF2-40B4-BE49-F238E27FC236}">
                <a16:creationId xmlns:a16="http://schemas.microsoft.com/office/drawing/2014/main" id="{A512DDA1-9038-934E-B0E2-72E7AB9BA4DD}"/>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D439ED7F-A8D3-4AE2-9FD8-084ADE1D1C86}"/>
              </a:ext>
            </a:extLst>
          </p:cNvPr>
          <p:cNvPicPr>
            <a:picLocks noChangeAspect="1"/>
          </p:cNvPicPr>
          <p:nvPr userDrawn="1"/>
        </p:nvPicPr>
        <p:blipFill>
          <a:blip r:embed="rId2"/>
          <a:stretch>
            <a:fillRect/>
          </a:stretch>
        </p:blipFill>
        <p:spPr>
          <a:xfrm>
            <a:off x="9552231" y="6327398"/>
            <a:ext cx="1178114" cy="444350"/>
          </a:xfrm>
          <a:prstGeom prst="rect">
            <a:avLst/>
          </a:prstGeom>
        </p:spPr>
      </p:pic>
    </p:spTree>
    <p:extLst>
      <p:ext uri="{BB962C8B-B14F-4D97-AF65-F5344CB8AC3E}">
        <p14:creationId xmlns:p14="http://schemas.microsoft.com/office/powerpoint/2010/main" val="24679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5175DA-277F-B548-B500-1BF71FE23091}" type="slidenum">
              <a:rPr lang="it-IT" smtClean="0"/>
              <a:t>‹#›</a:t>
            </a:fld>
            <a:endParaRPr lang="it-IT"/>
          </a:p>
        </p:txBody>
      </p:sp>
      <p:sp>
        <p:nvSpPr>
          <p:cNvPr id="8" name="Title Placeholder 1">
            <a:extLst>
              <a:ext uri="{FF2B5EF4-FFF2-40B4-BE49-F238E27FC236}">
                <a16:creationId xmlns:a16="http://schemas.microsoft.com/office/drawing/2014/main" id="{8DE8E10C-595E-214D-A69E-1759C1916209}"/>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E186CDDC-05AC-492D-8B43-B39298B64FB0}"/>
              </a:ext>
            </a:extLst>
          </p:cNvPr>
          <p:cNvSpPr>
            <a:spLocks noGrp="1"/>
          </p:cNvSpPr>
          <p:nvPr>
            <p:ph idx="1"/>
          </p:nvPr>
        </p:nvSpPr>
        <p:spPr>
          <a:xfrm>
            <a:off x="677008" y="1825625"/>
            <a:ext cx="10876084" cy="4351338"/>
          </a:xfrm>
          <a:prstGeom prst="rect">
            <a:avLst/>
          </a:prstGeom>
        </p:spPr>
        <p:txBody>
          <a:bodyPr vert="horz" lIns="91440" tIns="45720" rIns="91440" bIns="45720" rtlCol="0">
            <a:normAutofit/>
          </a:body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pic>
        <p:nvPicPr>
          <p:cNvPr id="10" name="Picture 9">
            <a:extLst>
              <a:ext uri="{FF2B5EF4-FFF2-40B4-BE49-F238E27FC236}">
                <a16:creationId xmlns:a16="http://schemas.microsoft.com/office/drawing/2014/main" id="{89D2DAF7-9627-4185-8CBC-8C6FFFDBF090}"/>
              </a:ext>
            </a:extLst>
          </p:cNvPr>
          <p:cNvPicPr>
            <a:picLocks noChangeAspect="1"/>
          </p:cNvPicPr>
          <p:nvPr userDrawn="1"/>
        </p:nvPicPr>
        <p:blipFill>
          <a:blip r:embed="rId2"/>
          <a:stretch>
            <a:fillRect/>
          </a:stretch>
        </p:blipFill>
        <p:spPr>
          <a:xfrm>
            <a:off x="9552231" y="6327398"/>
            <a:ext cx="1178114" cy="444350"/>
          </a:xfrm>
          <a:prstGeom prst="rect">
            <a:avLst/>
          </a:prstGeom>
        </p:spPr>
      </p:pic>
    </p:spTree>
    <p:extLst>
      <p:ext uri="{BB962C8B-B14F-4D97-AF65-F5344CB8AC3E}">
        <p14:creationId xmlns:p14="http://schemas.microsoft.com/office/powerpoint/2010/main" val="3542040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45175DA-277F-B548-B500-1BF71FE23091}" type="slidenum">
              <a:rPr lang="it-IT" smtClean="0"/>
              <a:t>‹#›</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5150264" y="1828801"/>
            <a:ext cx="6722693" cy="4348164"/>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p:nvPr>
        </p:nvSpPr>
        <p:spPr>
          <a:xfrm>
            <a:off x="839788" y="1828801"/>
            <a:ext cx="3932237" cy="4348163"/>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p:txBody>
      </p:sp>
      <p:sp>
        <p:nvSpPr>
          <p:cNvPr id="11" name="Title Placeholder 1">
            <a:extLst>
              <a:ext uri="{FF2B5EF4-FFF2-40B4-BE49-F238E27FC236}">
                <a16:creationId xmlns:a16="http://schemas.microsoft.com/office/drawing/2014/main" id="{4A1466B3-90DA-42E0-8E21-FE9D37184D10}"/>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dirty="0"/>
              <a:t>Click to edit Master title style</a:t>
            </a:r>
          </a:p>
        </p:txBody>
      </p:sp>
      <p:pic>
        <p:nvPicPr>
          <p:cNvPr id="13" name="Picture 12">
            <a:extLst>
              <a:ext uri="{FF2B5EF4-FFF2-40B4-BE49-F238E27FC236}">
                <a16:creationId xmlns:a16="http://schemas.microsoft.com/office/drawing/2014/main" id="{0D0E85CF-D5C8-47C7-9601-5ADE4D34FC7E}"/>
              </a:ext>
            </a:extLst>
          </p:cNvPr>
          <p:cNvPicPr>
            <a:picLocks noChangeAspect="1"/>
          </p:cNvPicPr>
          <p:nvPr userDrawn="1"/>
        </p:nvPicPr>
        <p:blipFill>
          <a:blip r:embed="rId2"/>
          <a:stretch>
            <a:fillRect/>
          </a:stretch>
        </p:blipFill>
        <p:spPr>
          <a:xfrm>
            <a:off x="9552231" y="6327398"/>
            <a:ext cx="1178114" cy="444350"/>
          </a:xfrm>
          <a:prstGeom prst="rect">
            <a:avLst/>
          </a:prstGeom>
        </p:spPr>
      </p:pic>
    </p:spTree>
    <p:extLst>
      <p:ext uri="{BB962C8B-B14F-4D97-AF65-F5344CB8AC3E}">
        <p14:creationId xmlns:p14="http://schemas.microsoft.com/office/powerpoint/2010/main" val="413656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09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9631" y="1458915"/>
            <a:ext cx="11113477" cy="46624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3078" y="6518277"/>
            <a:ext cx="3210169" cy="263525"/>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a:xfrm>
            <a:off x="10693402" y="6518277"/>
            <a:ext cx="1164492" cy="263525"/>
          </a:xfrm>
          <a:prstGeom prst="rect">
            <a:avLst/>
          </a:prstGeom>
        </p:spPr>
        <p:txBody>
          <a:bodyPr/>
          <a:lstStyle>
            <a:lvl1pPr>
              <a:defRPr/>
            </a:lvl1pPr>
          </a:lstStyle>
          <a:p>
            <a:fld id="{03F86D51-D176-49C7-A85C-3DD9831C9460}" type="slidenum">
              <a:rPr lang="en-GB" altLang="en-US"/>
              <a:pPr/>
              <a:t>‹#›</a:t>
            </a:fld>
            <a:endParaRPr lang="en-GB" altLang="en-US"/>
          </a:p>
        </p:txBody>
      </p:sp>
    </p:spTree>
    <p:extLst>
      <p:ext uri="{BB962C8B-B14F-4D97-AF65-F5344CB8AC3E}">
        <p14:creationId xmlns:p14="http://schemas.microsoft.com/office/powerpoint/2010/main" val="30837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33062" y="3007669"/>
            <a:ext cx="5131030" cy="2362840"/>
          </a:xfrm>
        </p:spPr>
        <p:txBody>
          <a:bodyPr anchor="b">
            <a:normAutofit/>
          </a:bodyPr>
          <a:lstStyle>
            <a:lvl1pPr algn="r">
              <a:defRPr sz="4800" b="0">
                <a:solidFill>
                  <a:srgbClr val="7FCDEE"/>
                </a:solidFill>
                <a:latin typeface="Impact" panose="020B0806030902050204" pitchFamily="34" charset="0"/>
              </a:defRPr>
            </a:lvl1pPr>
          </a:lstStyle>
          <a:p>
            <a:r>
              <a:rPr lang="it-IT" dirty="0"/>
              <a:t>Title</a:t>
            </a:r>
            <a:endParaRPr lang="en-US" dirty="0"/>
          </a:p>
        </p:txBody>
      </p:sp>
      <p:sp>
        <p:nvSpPr>
          <p:cNvPr id="3" name="Subtitle 2"/>
          <p:cNvSpPr>
            <a:spLocks noGrp="1"/>
          </p:cNvSpPr>
          <p:nvPr>
            <p:ph type="subTitle" idx="1"/>
          </p:nvPr>
        </p:nvSpPr>
        <p:spPr>
          <a:xfrm>
            <a:off x="967164" y="6054923"/>
            <a:ext cx="10996928" cy="425694"/>
          </a:xfrm>
        </p:spPr>
        <p:txBody>
          <a:bodyPr>
            <a:noAutofit/>
          </a:bodyPr>
          <a:lstStyle>
            <a:lvl1pPr marL="0" indent="0" algn="r">
              <a:lnSpc>
                <a:spcPts val="2500"/>
              </a:lnSpc>
              <a:buNone/>
              <a:defRPr sz="14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9" name="Subtitle 2">
            <a:extLst>
              <a:ext uri="{FF2B5EF4-FFF2-40B4-BE49-F238E27FC236}">
                <a16:creationId xmlns:a16="http://schemas.microsoft.com/office/drawing/2014/main" id="{9678369A-46DA-473E-8FC6-7114D17F6E26}"/>
              </a:ext>
            </a:extLst>
          </p:cNvPr>
          <p:cNvSpPr txBox="1">
            <a:spLocks/>
          </p:cNvSpPr>
          <p:nvPr userDrawn="1"/>
        </p:nvSpPr>
        <p:spPr>
          <a:xfrm>
            <a:off x="967164" y="5497585"/>
            <a:ext cx="10996928" cy="425694"/>
          </a:xfrm>
          <a:prstGeom prst="rect">
            <a:avLst/>
          </a:prstGeom>
        </p:spPr>
        <p:txBody>
          <a:bodyPr vert="horz" lIns="91440" tIns="45720" rIns="91440" bIns="45720" rtlCol="0">
            <a:noAutofit/>
          </a:bodyPr>
          <a:lstStyle>
            <a:lvl1pPr marL="0" indent="0" algn="r" defTabSz="914400" rtl="0" eaLnBrk="1" latinLnBrk="0" hangingPunct="1">
              <a:lnSpc>
                <a:spcPts val="2500"/>
              </a:lnSpc>
              <a:spcBef>
                <a:spcPts val="1000"/>
              </a:spcBef>
              <a:buFontTx/>
              <a:buNone/>
              <a:defRPr sz="14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Tx/>
              <a:buNone/>
              <a:defRPr sz="2000" kern="1200">
                <a:solidFill>
                  <a:srgbClr val="07407B"/>
                </a:solidFill>
                <a:latin typeface="+mn-lt"/>
                <a:ea typeface="+mn-ea"/>
                <a:cs typeface="+mn-cs"/>
              </a:defRPr>
            </a:lvl2pPr>
            <a:lvl3pPr marL="914400" indent="0" algn="ctr" defTabSz="914400" rtl="0" eaLnBrk="1" latinLnBrk="0" hangingPunct="1">
              <a:lnSpc>
                <a:spcPct val="90000"/>
              </a:lnSpc>
              <a:spcBef>
                <a:spcPts val="500"/>
              </a:spcBef>
              <a:buFontTx/>
              <a:buNone/>
              <a:defRPr sz="1800" kern="1200">
                <a:solidFill>
                  <a:srgbClr val="07407B"/>
                </a:solidFill>
                <a:latin typeface="+mn-lt"/>
                <a:ea typeface="+mn-ea"/>
                <a:cs typeface="+mn-cs"/>
              </a:defRPr>
            </a:lvl3pPr>
            <a:lvl4pPr marL="1371600" indent="0" algn="ctr" defTabSz="914400" rtl="0" eaLnBrk="1" latinLnBrk="0" hangingPunct="1">
              <a:lnSpc>
                <a:spcPct val="90000"/>
              </a:lnSpc>
              <a:spcBef>
                <a:spcPts val="500"/>
              </a:spcBef>
              <a:buFontTx/>
              <a:buNone/>
              <a:defRPr sz="1600" kern="1200">
                <a:solidFill>
                  <a:srgbClr val="07407B"/>
                </a:solidFill>
                <a:latin typeface="+mn-lt"/>
                <a:ea typeface="+mn-ea"/>
                <a:cs typeface="+mn-cs"/>
              </a:defRPr>
            </a:lvl4pPr>
            <a:lvl5pPr marL="1828800" indent="0" algn="ctr" defTabSz="914400" rtl="0" eaLnBrk="1" latinLnBrk="0" hangingPunct="1">
              <a:lnSpc>
                <a:spcPct val="90000"/>
              </a:lnSpc>
              <a:spcBef>
                <a:spcPts val="500"/>
              </a:spcBef>
              <a:buFontTx/>
              <a:buNone/>
              <a:defRPr sz="1600" kern="1200">
                <a:solidFill>
                  <a:srgbClr val="07407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3957989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1060E-D8E2-1D47-BF3C-BAFA39507C3B}" type="datetime1">
              <a:rPr lang="it-IT" smtClean="0"/>
              <a:t>17/12/2020</a:t>
            </a:fld>
            <a:endParaRPr lang="it-IT"/>
          </a:p>
        </p:txBody>
      </p:sp>
      <p:sp>
        <p:nvSpPr>
          <p:cNvPr id="4" name="Slide Number Placeholder 3"/>
          <p:cNvSpPr>
            <a:spLocks noGrp="1"/>
          </p:cNvSpPr>
          <p:nvPr>
            <p:ph type="sldNum" sz="quarter" idx="12"/>
          </p:nvPr>
        </p:nvSpPr>
        <p:spPr/>
        <p:txBody>
          <a:bodyPr/>
          <a:lstStyle/>
          <a:p>
            <a:fld id="{345175DA-277F-B548-B500-1BF71FE23091}" type="slidenum">
              <a:rPr lang="it-IT" smtClean="0"/>
              <a:t>‹#›</a:t>
            </a:fld>
            <a:endParaRPr lang="it-IT"/>
          </a:p>
        </p:txBody>
      </p:sp>
    </p:spTree>
    <p:extLst>
      <p:ext uri="{BB962C8B-B14F-4D97-AF65-F5344CB8AC3E}">
        <p14:creationId xmlns:p14="http://schemas.microsoft.com/office/powerpoint/2010/main" val="307908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3D9A8C-9EBF-DB49-9B9D-05E37584E40B}" type="datetime1">
              <a:rPr lang="it-IT" smtClean="0"/>
              <a:t>17/12/2020</a:t>
            </a:fld>
            <a:endParaRPr lang="it-IT"/>
          </a:p>
        </p:txBody>
      </p:sp>
      <p:sp>
        <p:nvSpPr>
          <p:cNvPr id="4" name="Footer Placeholder 3"/>
          <p:cNvSpPr>
            <a:spLocks noGrp="1"/>
          </p:cNvSpPr>
          <p:nvPr>
            <p:ph type="ftr" sz="quarter" idx="11"/>
          </p:nvPr>
        </p:nvSpPr>
        <p:spPr>
          <a:xfrm>
            <a:off x="1140124" y="6526063"/>
            <a:ext cx="9476117" cy="365125"/>
          </a:xfrm>
          <a:prstGeom prst="rect">
            <a:avLst/>
          </a:prstGeom>
        </p:spPr>
        <p:txBody>
          <a:bodyPr/>
          <a:lstStyle/>
          <a:p>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t>‹#›</a:t>
            </a:fld>
            <a:endParaRPr lang="it-IT"/>
          </a:p>
        </p:txBody>
      </p:sp>
      <p:sp>
        <p:nvSpPr>
          <p:cNvPr id="6" name="Title Placeholder 1">
            <a:extLst>
              <a:ext uri="{FF2B5EF4-FFF2-40B4-BE49-F238E27FC236}">
                <a16:creationId xmlns:a16="http://schemas.microsoft.com/office/drawing/2014/main" id="{A512DDA1-9038-934E-B0E2-72E7AB9BA4DD}"/>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8699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53778A-49EF-5148-AD2C-2B49FC124A50}" type="datetime1">
              <a:rPr lang="it-IT" smtClean="0"/>
              <a:t>17/12/2020</a:t>
            </a:fld>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t>‹#›</a:t>
            </a:fld>
            <a:endParaRPr lang="it-IT"/>
          </a:p>
        </p:txBody>
      </p:sp>
      <p:sp>
        <p:nvSpPr>
          <p:cNvPr id="8" name="Title Placeholder 1">
            <a:extLst>
              <a:ext uri="{FF2B5EF4-FFF2-40B4-BE49-F238E27FC236}">
                <a16:creationId xmlns:a16="http://schemas.microsoft.com/office/drawing/2014/main" id="{8DE8E10C-595E-214D-A69E-1759C1916209}"/>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E186CDDC-05AC-492D-8B43-B39298B64FB0}"/>
              </a:ext>
            </a:extLst>
          </p:cNvPr>
          <p:cNvSpPr>
            <a:spLocks noGrp="1"/>
          </p:cNvSpPr>
          <p:nvPr>
            <p:ph idx="1"/>
          </p:nvPr>
        </p:nvSpPr>
        <p:spPr>
          <a:xfrm>
            <a:off x="677008" y="1825625"/>
            <a:ext cx="1087608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Tree>
    <p:extLst>
      <p:ext uri="{BB962C8B-B14F-4D97-AF65-F5344CB8AC3E}">
        <p14:creationId xmlns:p14="http://schemas.microsoft.com/office/powerpoint/2010/main" val="312367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20151"/>
            <a:ext cx="8311469" cy="490237"/>
          </a:xfrm>
        </p:spPr>
        <p:txBody>
          <a:bodyPr anchor="b">
            <a:noAutofit/>
          </a:bodyPr>
          <a:lstStyle>
            <a:lvl1pPr algn="l">
              <a:defRPr sz="2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t>17/12/2020</a:t>
            </a:fld>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5150264" y="2329543"/>
            <a:ext cx="6722693" cy="3847421"/>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p:nvPr>
        </p:nvSpPr>
        <p:spPr>
          <a:xfrm>
            <a:off x="839788" y="2329544"/>
            <a:ext cx="3932237" cy="384742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10" name="Title Placeholder 1">
            <a:extLst>
              <a:ext uri="{FF2B5EF4-FFF2-40B4-BE49-F238E27FC236}">
                <a16:creationId xmlns:a16="http://schemas.microsoft.com/office/drawing/2014/main" id="{CB043449-0E29-9344-94BD-63E53BAB4243}"/>
              </a:ext>
            </a:extLst>
          </p:cNvPr>
          <p:cNvSpPr txBox="1">
            <a:spLocks/>
          </p:cNvSpPr>
          <p:nvPr userDrawn="1"/>
        </p:nvSpPr>
        <p:spPr>
          <a:xfrm>
            <a:off x="3737428" y="690432"/>
            <a:ext cx="7815663" cy="610818"/>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a:lstStyle>
          <a:p>
            <a:r>
              <a:rPr lang="it-IT"/>
              <a:t>Title</a:t>
            </a:r>
            <a:endParaRPr lang="en-US" dirty="0"/>
          </a:p>
        </p:txBody>
      </p:sp>
    </p:spTree>
    <p:extLst>
      <p:ext uri="{BB962C8B-B14F-4D97-AF65-F5344CB8AC3E}">
        <p14:creationId xmlns:p14="http://schemas.microsoft.com/office/powerpoint/2010/main" val="14681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1060E-D8E2-1D47-BF3C-BAFA39507C3B}" type="datetime1">
              <a:rPr lang="it-IT" smtClean="0"/>
              <a:t>17/12/2020</a:t>
            </a:fld>
            <a:endParaRPr lang="it-IT"/>
          </a:p>
        </p:txBody>
      </p:sp>
      <p:sp>
        <p:nvSpPr>
          <p:cNvPr id="4" name="Slide Number Placeholder 3"/>
          <p:cNvSpPr>
            <a:spLocks noGrp="1"/>
          </p:cNvSpPr>
          <p:nvPr>
            <p:ph type="sldNum" sz="quarter" idx="12"/>
          </p:nvPr>
        </p:nvSpPr>
        <p:spPr/>
        <p:txBody>
          <a:bodyPr/>
          <a:lstStyle/>
          <a:p>
            <a:fld id="{345175DA-277F-B548-B500-1BF71FE23091}" type="slidenum">
              <a:rPr lang="it-IT" smtClean="0"/>
              <a:t>‹#›</a:t>
            </a:fld>
            <a:endParaRPr lang="it-IT"/>
          </a:p>
        </p:txBody>
      </p:sp>
    </p:spTree>
    <p:extLst>
      <p:ext uri="{BB962C8B-B14F-4D97-AF65-F5344CB8AC3E}">
        <p14:creationId xmlns:p14="http://schemas.microsoft.com/office/powerpoint/2010/main" val="246584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96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9631" y="1458915"/>
            <a:ext cx="11113477" cy="46624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3078" y="6518277"/>
            <a:ext cx="3210169" cy="263525"/>
          </a:xfrm>
          <a:prstGeom prst="rect">
            <a:avLst/>
          </a:prstGeom>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a:xfrm>
            <a:off x="10693402" y="6518277"/>
            <a:ext cx="1164492" cy="263525"/>
          </a:xfrm>
          <a:prstGeom prst="rect">
            <a:avLst/>
          </a:prstGeom>
        </p:spPr>
        <p:txBody>
          <a:bodyPr/>
          <a:lstStyle>
            <a:lvl1pPr>
              <a:defRPr/>
            </a:lvl1pPr>
          </a:lstStyle>
          <a:p>
            <a:fld id="{03F86D51-D176-49C7-A85C-3DD9831C9460}" type="slidenum">
              <a:rPr lang="en-GB" altLang="en-US"/>
              <a:pPr/>
              <a:t>‹#›</a:t>
            </a:fld>
            <a:endParaRPr lang="en-GB" altLang="en-US"/>
          </a:p>
        </p:txBody>
      </p:sp>
    </p:spTree>
    <p:extLst>
      <p:ext uri="{BB962C8B-B14F-4D97-AF65-F5344CB8AC3E}">
        <p14:creationId xmlns:p14="http://schemas.microsoft.com/office/powerpoint/2010/main" val="2508103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93078" y="6518277"/>
            <a:ext cx="3210169" cy="263525"/>
          </a:xfrm>
          <a:prstGeom prst="rect">
            <a:avLst/>
          </a:prstGeom>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a:xfrm>
            <a:off x="10693402" y="6518277"/>
            <a:ext cx="1164492" cy="263525"/>
          </a:xfrm>
          <a:prstGeom prst="rect">
            <a:avLst/>
          </a:prstGeom>
        </p:spPr>
        <p:txBody>
          <a:bodyPr/>
          <a:lstStyle>
            <a:lvl1pPr>
              <a:defRPr/>
            </a:lvl1pPr>
          </a:lstStyle>
          <a:p>
            <a:fld id="{982458BD-4A10-4588-ACFE-712CFF63D5E8}" type="slidenum">
              <a:rPr lang="en-GB" altLang="en-US"/>
              <a:pPr/>
              <a:t>‹#›</a:t>
            </a:fld>
            <a:endParaRPr lang="en-GB" altLang="en-US"/>
          </a:p>
        </p:txBody>
      </p:sp>
    </p:spTree>
    <p:extLst>
      <p:ext uri="{BB962C8B-B14F-4D97-AF65-F5344CB8AC3E}">
        <p14:creationId xmlns:p14="http://schemas.microsoft.com/office/powerpoint/2010/main" val="1490025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87E8D-8B19-4688-8469-4C32823D04F8}"/>
              </a:ext>
            </a:extLst>
          </p:cNvPr>
          <p:cNvSpPr>
            <a:spLocks noGrp="1"/>
          </p:cNvSpPr>
          <p:nvPr>
            <p:ph type="dt" sz="half" idx="10"/>
          </p:nvPr>
        </p:nvSpPr>
        <p:spPr/>
        <p:txBody>
          <a:bodyPr/>
          <a:lstStyle/>
          <a:p>
            <a:fld id="{F9D2688D-5062-DC41-BCCE-C31751DDA100}" type="datetime1">
              <a:rPr lang="it-IT" smtClean="0"/>
              <a:pPr/>
              <a:t>17/12/2020</a:t>
            </a:fld>
            <a:endParaRPr lang="it-IT"/>
          </a:p>
        </p:txBody>
      </p:sp>
      <p:sp>
        <p:nvSpPr>
          <p:cNvPr id="3" name="Slide Number Placeholder 2">
            <a:extLst>
              <a:ext uri="{FF2B5EF4-FFF2-40B4-BE49-F238E27FC236}">
                <a16:creationId xmlns:a16="http://schemas.microsoft.com/office/drawing/2014/main" id="{5EC0C321-1E12-433E-8D81-D2C31C466727}"/>
              </a:ext>
            </a:extLst>
          </p:cNvPr>
          <p:cNvSpPr>
            <a:spLocks noGrp="1"/>
          </p:cNvSpPr>
          <p:nvPr>
            <p:ph type="sldNum" sz="quarter" idx="11"/>
          </p:nvPr>
        </p:nvSpPr>
        <p:spPr/>
        <p:txBody>
          <a:bodyPr/>
          <a:lstStyle/>
          <a:p>
            <a:fld id="{345175DA-277F-B548-B500-1BF71FE23091}" type="slidenum">
              <a:rPr lang="it-IT" smtClean="0"/>
              <a:pPr/>
              <a:t>‹#›</a:t>
            </a:fld>
            <a:endParaRPr lang="it-IT"/>
          </a:p>
        </p:txBody>
      </p:sp>
    </p:spTree>
    <p:extLst>
      <p:ext uri="{BB962C8B-B14F-4D97-AF65-F5344CB8AC3E}">
        <p14:creationId xmlns:p14="http://schemas.microsoft.com/office/powerpoint/2010/main" val="122460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F11FF-0C0C-44B8-B47E-9CC358FD6731}"/>
              </a:ext>
            </a:extLst>
          </p:cNvPr>
          <p:cNvSpPr/>
          <p:nvPr userDrawn="1"/>
        </p:nvSpPr>
        <p:spPr>
          <a:xfrm>
            <a:off x="1993692" y="1514007"/>
            <a:ext cx="9054059" cy="4332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1">
            <a:extLst>
              <a:ext uri="{FF2B5EF4-FFF2-40B4-BE49-F238E27FC236}">
                <a16:creationId xmlns:a16="http://schemas.microsoft.com/office/drawing/2014/main" id="{354B2AD1-5035-49ED-AACA-E5F9C567EC4F}"/>
              </a:ext>
            </a:extLst>
          </p:cNvPr>
          <p:cNvSpPr>
            <a:spLocks noGrp="1"/>
          </p:cNvSpPr>
          <p:nvPr>
            <p:ph type="title"/>
          </p:nvPr>
        </p:nvSpPr>
        <p:spPr>
          <a:xfrm>
            <a:off x="2188168" y="3123591"/>
            <a:ext cx="7815663" cy="610818"/>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1655385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3D9A8C-9EBF-DB49-9B9D-05E37584E40B}" type="datetime1">
              <a:rPr lang="it-IT" smtClean="0"/>
              <a:t>17/12/2020</a:t>
            </a:fld>
            <a:endParaRPr lang="it-IT"/>
          </a:p>
        </p:txBody>
      </p:sp>
      <p:sp>
        <p:nvSpPr>
          <p:cNvPr id="4" name="Footer Placeholder 3"/>
          <p:cNvSpPr>
            <a:spLocks noGrp="1"/>
          </p:cNvSpPr>
          <p:nvPr>
            <p:ph type="ftr" sz="quarter" idx="11"/>
          </p:nvPr>
        </p:nvSpPr>
        <p:spPr>
          <a:xfrm>
            <a:off x="1140124" y="6526063"/>
            <a:ext cx="9476117" cy="365125"/>
          </a:xfrm>
          <a:prstGeom prst="rect">
            <a:avLst/>
          </a:prstGeom>
        </p:spPr>
        <p:txBody>
          <a:bodyPr/>
          <a:lstStyle/>
          <a:p>
            <a:endParaRPr lang="it-IT"/>
          </a:p>
        </p:txBody>
      </p:sp>
      <p:sp>
        <p:nvSpPr>
          <p:cNvPr id="5" name="Slide Number Placeholder 4"/>
          <p:cNvSpPr>
            <a:spLocks noGrp="1"/>
          </p:cNvSpPr>
          <p:nvPr>
            <p:ph type="sldNum" sz="quarter" idx="12"/>
          </p:nvPr>
        </p:nvSpPr>
        <p:spPr/>
        <p:txBody>
          <a:bodyPr/>
          <a:lstStyle/>
          <a:p>
            <a:fld id="{345175DA-277F-B548-B500-1BF71FE23091}" type="slidenum">
              <a:rPr lang="it-IT" smtClean="0"/>
              <a:t>‹#›</a:t>
            </a:fld>
            <a:endParaRPr lang="it-IT"/>
          </a:p>
        </p:txBody>
      </p:sp>
      <p:sp>
        <p:nvSpPr>
          <p:cNvPr id="6" name="Title Placeholder 1">
            <a:extLst>
              <a:ext uri="{FF2B5EF4-FFF2-40B4-BE49-F238E27FC236}">
                <a16:creationId xmlns:a16="http://schemas.microsoft.com/office/drawing/2014/main" id="{A512DDA1-9038-934E-B0E2-72E7AB9BA4DD}"/>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9943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53778A-49EF-5148-AD2C-2B49FC124A50}" type="datetime1">
              <a:rPr lang="it-IT" smtClean="0"/>
              <a:t>17/12/2020</a:t>
            </a:fld>
            <a:endParaRPr lang="it-IT"/>
          </a:p>
        </p:txBody>
      </p:sp>
      <p:sp>
        <p:nvSpPr>
          <p:cNvPr id="6" name="Slide Number Placeholder 5"/>
          <p:cNvSpPr>
            <a:spLocks noGrp="1"/>
          </p:cNvSpPr>
          <p:nvPr>
            <p:ph type="sldNum" sz="quarter" idx="12"/>
          </p:nvPr>
        </p:nvSpPr>
        <p:spPr/>
        <p:txBody>
          <a:bodyPr/>
          <a:lstStyle/>
          <a:p>
            <a:fld id="{345175DA-277F-B548-B500-1BF71FE23091}" type="slidenum">
              <a:rPr lang="it-IT" smtClean="0"/>
              <a:t>‹#›</a:t>
            </a:fld>
            <a:endParaRPr lang="it-IT"/>
          </a:p>
        </p:txBody>
      </p:sp>
      <p:sp>
        <p:nvSpPr>
          <p:cNvPr id="8" name="Title Placeholder 1">
            <a:extLst>
              <a:ext uri="{FF2B5EF4-FFF2-40B4-BE49-F238E27FC236}">
                <a16:creationId xmlns:a16="http://schemas.microsoft.com/office/drawing/2014/main" id="{8DE8E10C-595E-214D-A69E-1759C1916209}"/>
              </a:ext>
            </a:extLst>
          </p:cNvPr>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E186CDDC-05AC-492D-8B43-B39298B64FB0}"/>
              </a:ext>
            </a:extLst>
          </p:cNvPr>
          <p:cNvSpPr>
            <a:spLocks noGrp="1"/>
          </p:cNvSpPr>
          <p:nvPr>
            <p:ph idx="1"/>
          </p:nvPr>
        </p:nvSpPr>
        <p:spPr>
          <a:xfrm>
            <a:off x="677008" y="1825625"/>
            <a:ext cx="10876084" cy="4351338"/>
          </a:xfrm>
          <a:prstGeom prst="rect">
            <a:avLst/>
          </a:prstGeom>
        </p:spPr>
        <p:txBody>
          <a:bodyPr vert="horz" lIns="91440" tIns="45720" rIns="91440" bIns="45720" rtlCol="0">
            <a:normAutofit/>
          </a:body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Tree>
    <p:extLst>
      <p:ext uri="{BB962C8B-B14F-4D97-AF65-F5344CB8AC3E}">
        <p14:creationId xmlns:p14="http://schemas.microsoft.com/office/powerpoint/2010/main" val="300518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620151"/>
            <a:ext cx="8311469" cy="490237"/>
          </a:xfrm>
        </p:spPr>
        <p:txBody>
          <a:bodyPr anchor="b">
            <a:noAutofit/>
          </a:bodyPr>
          <a:lstStyle>
            <a:lvl1pPr algn="l">
              <a:defRPr sz="28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3DCF6854-A6A7-5949-964E-D699AE27E8B1}" type="datetime1">
              <a:rPr lang="it-IT" smtClean="0"/>
              <a:t>17/12/2020</a:t>
            </a:fld>
            <a:endParaRPr lang="it-IT"/>
          </a:p>
        </p:txBody>
      </p:sp>
      <p:sp>
        <p:nvSpPr>
          <p:cNvPr id="7" name="Slide Number Placeholder 6"/>
          <p:cNvSpPr>
            <a:spLocks noGrp="1"/>
          </p:cNvSpPr>
          <p:nvPr>
            <p:ph type="sldNum" sz="quarter" idx="12"/>
          </p:nvPr>
        </p:nvSpPr>
        <p:spPr/>
        <p:txBody>
          <a:bodyPr/>
          <a:lstStyle/>
          <a:p>
            <a:fld id="{345175DA-277F-B548-B500-1BF71FE23091}" type="slidenum">
              <a:rPr lang="it-IT" smtClean="0"/>
              <a:t>‹#›</a:t>
            </a:fld>
            <a:endParaRPr lang="it-IT"/>
          </a:p>
        </p:txBody>
      </p:sp>
      <p:sp>
        <p:nvSpPr>
          <p:cNvPr id="8" name="Text Placeholder 2">
            <a:extLst>
              <a:ext uri="{FF2B5EF4-FFF2-40B4-BE49-F238E27FC236}">
                <a16:creationId xmlns:a16="http://schemas.microsoft.com/office/drawing/2014/main" id="{36106ACA-78F5-774B-B7D7-00FB25CE2516}"/>
              </a:ext>
            </a:extLst>
          </p:cNvPr>
          <p:cNvSpPr>
            <a:spLocks noGrp="1"/>
          </p:cNvSpPr>
          <p:nvPr>
            <p:ph idx="1" hasCustomPrompt="1"/>
          </p:nvPr>
        </p:nvSpPr>
        <p:spPr>
          <a:xfrm>
            <a:off x="5150264" y="2329543"/>
            <a:ext cx="6722693" cy="3847421"/>
          </a:xfrm>
          <a:prstGeom prst="rect">
            <a:avLst/>
          </a:prstGeom>
        </p:spPr>
        <p:txBody>
          <a:bodyPr vert="horz" lIns="91440" tIns="45720" rIns="91440" bIns="45720" rtlCol="0">
            <a:normAutofit/>
          </a:bodyPr>
          <a:lstStyle>
            <a:lvl1pPr>
              <a:defRPr/>
            </a:lvl1pPr>
            <a:lvl2pPr>
              <a:defRPr/>
            </a:lvl2pPr>
            <a:lvl3pPr>
              <a:defRPr/>
            </a:lvl3pPr>
            <a:lvl4pPr>
              <a:defRPr/>
            </a:lvl4pPr>
            <a:lvl5pPr>
              <a:defRPr/>
            </a:lvl5p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9" name="Text Placeholder 2">
            <a:extLst>
              <a:ext uri="{FF2B5EF4-FFF2-40B4-BE49-F238E27FC236}">
                <a16:creationId xmlns:a16="http://schemas.microsoft.com/office/drawing/2014/main" id="{CD2D2AE2-17FB-1F4A-9370-B4907C4C141A}"/>
              </a:ext>
            </a:extLst>
          </p:cNvPr>
          <p:cNvSpPr>
            <a:spLocks noGrp="1"/>
          </p:cNvSpPr>
          <p:nvPr>
            <p:ph idx="13"/>
          </p:nvPr>
        </p:nvSpPr>
        <p:spPr>
          <a:xfrm>
            <a:off x="839788" y="2329544"/>
            <a:ext cx="3932237" cy="3847420"/>
          </a:xfrm>
          <a:prstGeom prst="rect">
            <a:avLst/>
          </a:prstGeom>
        </p:spPr>
        <p:txBody>
          <a:bodyPr vert="horz" lIns="91440" tIns="45720" rIns="91440" bIns="45720" rtlCol="0">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p:txBody>
      </p:sp>
      <p:sp>
        <p:nvSpPr>
          <p:cNvPr id="10" name="Title Placeholder 1">
            <a:extLst>
              <a:ext uri="{FF2B5EF4-FFF2-40B4-BE49-F238E27FC236}">
                <a16:creationId xmlns:a16="http://schemas.microsoft.com/office/drawing/2014/main" id="{CB043449-0E29-9344-94BD-63E53BAB4243}"/>
              </a:ext>
            </a:extLst>
          </p:cNvPr>
          <p:cNvSpPr txBox="1">
            <a:spLocks/>
          </p:cNvSpPr>
          <p:nvPr userDrawn="1"/>
        </p:nvSpPr>
        <p:spPr>
          <a:xfrm>
            <a:off x="3737428" y="690432"/>
            <a:ext cx="7815663" cy="610818"/>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a:lstStyle>
          <a:p>
            <a:r>
              <a:rPr lang="it-IT"/>
              <a:t>Title</a:t>
            </a:r>
            <a:endParaRPr lang="en-US" dirty="0"/>
          </a:p>
        </p:txBody>
      </p:sp>
    </p:spTree>
    <p:extLst>
      <p:ext uri="{BB962C8B-B14F-4D97-AF65-F5344CB8AC3E}">
        <p14:creationId xmlns:p14="http://schemas.microsoft.com/office/powerpoint/2010/main" val="424782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73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3062" y="3007669"/>
            <a:ext cx="5131030" cy="2362840"/>
          </a:xfrm>
        </p:spPr>
        <p:txBody>
          <a:bodyPr anchor="b">
            <a:noAutofit/>
          </a:bodyPr>
          <a:lstStyle>
            <a:lvl1pPr algn="r">
              <a:defRPr sz="2800" b="0">
                <a:solidFill>
                  <a:srgbClr val="7FCDEE"/>
                </a:solidFill>
                <a:latin typeface="Impact" panose="020B0806030902050204" pitchFamily="34" charset="0"/>
              </a:defRPr>
            </a:lvl1pPr>
          </a:lstStyle>
          <a:p>
            <a:endParaRPr lang="it-IT" sz="4800" dirty="0"/>
          </a:p>
        </p:txBody>
      </p:sp>
      <p:sp>
        <p:nvSpPr>
          <p:cNvPr id="3" name="Subtitle 2"/>
          <p:cNvSpPr>
            <a:spLocks noGrp="1"/>
          </p:cNvSpPr>
          <p:nvPr>
            <p:ph type="subTitle" idx="1"/>
          </p:nvPr>
        </p:nvSpPr>
        <p:spPr>
          <a:xfrm>
            <a:off x="892350" y="5476829"/>
            <a:ext cx="11071742" cy="425694"/>
          </a:xfrm>
        </p:spPr>
        <p:txBody>
          <a:bodyPr>
            <a:noAutofit/>
          </a:bodyPr>
          <a:lstStyle>
            <a:lvl1pPr marL="0" indent="0" algn="r">
              <a:lnSpc>
                <a:spcPts val="2500"/>
              </a:lnSpc>
              <a:buNone/>
              <a:defRPr sz="2400" b="1">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9">
            <a:extLst>
              <a:ext uri="{FF2B5EF4-FFF2-40B4-BE49-F238E27FC236}">
                <a16:creationId xmlns:a16="http://schemas.microsoft.com/office/drawing/2014/main" id="{210B206B-3559-445E-A7C9-D46A08F01D4F}"/>
              </a:ext>
            </a:extLst>
          </p:cNvPr>
          <p:cNvPicPr>
            <a:picLocks noChangeAspect="1"/>
          </p:cNvPicPr>
          <p:nvPr userDrawn="1"/>
        </p:nvPicPr>
        <p:blipFill>
          <a:blip r:embed="rId3"/>
          <a:stretch>
            <a:fillRect/>
          </a:stretch>
        </p:blipFill>
        <p:spPr>
          <a:xfrm>
            <a:off x="10184276" y="6008843"/>
            <a:ext cx="1779816" cy="710150"/>
          </a:xfrm>
          <a:prstGeom prst="rect">
            <a:avLst/>
          </a:prstGeom>
        </p:spPr>
      </p:pic>
    </p:spTree>
    <p:extLst>
      <p:ext uri="{BB962C8B-B14F-4D97-AF65-F5344CB8AC3E}">
        <p14:creationId xmlns:p14="http://schemas.microsoft.com/office/powerpoint/2010/main" val="181326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4F11FF-0C0C-44B8-B47E-9CC358FD6731}"/>
              </a:ext>
            </a:extLst>
          </p:cNvPr>
          <p:cNvSpPr/>
          <p:nvPr userDrawn="1"/>
        </p:nvSpPr>
        <p:spPr>
          <a:xfrm>
            <a:off x="1993692" y="1514007"/>
            <a:ext cx="9054059" cy="4332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Placeholder 1">
            <a:extLst>
              <a:ext uri="{FF2B5EF4-FFF2-40B4-BE49-F238E27FC236}">
                <a16:creationId xmlns:a16="http://schemas.microsoft.com/office/drawing/2014/main" id="{354B2AD1-5035-49ED-AACA-E5F9C567EC4F}"/>
              </a:ext>
            </a:extLst>
          </p:cNvPr>
          <p:cNvSpPr>
            <a:spLocks noGrp="1"/>
          </p:cNvSpPr>
          <p:nvPr>
            <p:ph type="title"/>
          </p:nvPr>
        </p:nvSpPr>
        <p:spPr>
          <a:xfrm>
            <a:off x="2188168" y="3123591"/>
            <a:ext cx="7815663" cy="610818"/>
          </a:xfrm>
          <a:prstGeom prst="rect">
            <a:avLst/>
          </a:prstGeom>
        </p:spPr>
        <p:txBody>
          <a:bodyPr vert="horz" lIns="91440" tIns="45720" rIns="91440" bIns="45720"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49126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1060E-D8E2-1D47-BF3C-BAFA39507C3B}" type="datetime1">
              <a:rPr lang="it-IT" smtClean="0"/>
              <a:t>17/12/2020</a:t>
            </a:fld>
            <a:endParaRPr lang="it-IT"/>
          </a:p>
        </p:txBody>
      </p:sp>
      <p:sp>
        <p:nvSpPr>
          <p:cNvPr id="4" name="Slide Number Placeholder 3"/>
          <p:cNvSpPr>
            <a:spLocks noGrp="1"/>
          </p:cNvSpPr>
          <p:nvPr>
            <p:ph type="sldNum" sz="quarter" idx="12"/>
          </p:nvPr>
        </p:nvSpPr>
        <p:spPr/>
        <p:txBody>
          <a:bodyPr/>
          <a:lstStyle/>
          <a:p>
            <a:fld id="{345175DA-277F-B548-B500-1BF71FE23091}" type="slidenum">
              <a:rPr lang="it-IT" smtClean="0"/>
              <a:t>‹#›</a:t>
            </a:fld>
            <a:endParaRPr lang="it-IT"/>
          </a:p>
        </p:txBody>
      </p:sp>
    </p:spTree>
    <p:extLst>
      <p:ext uri="{BB962C8B-B14F-4D97-AF65-F5344CB8AC3E}">
        <p14:creationId xmlns:p14="http://schemas.microsoft.com/office/powerpoint/2010/main" val="293597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2.png"/><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77008" y="1825625"/>
            <a:ext cx="10876084" cy="4351338"/>
          </a:xfrm>
          <a:prstGeom prst="rect">
            <a:avLst/>
          </a:prstGeom>
        </p:spPr>
        <p:txBody>
          <a:bodyPr vert="horz" lIns="91440" tIns="45720" rIns="91440" bIns="45720" rtlCol="0">
            <a:normAutofit/>
          </a:body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4" name="Date Placeholder 3"/>
          <p:cNvSpPr>
            <a:spLocks noGrp="1"/>
          </p:cNvSpPr>
          <p:nvPr>
            <p:ph type="dt" sz="half" idx="2"/>
          </p:nvPr>
        </p:nvSpPr>
        <p:spPr>
          <a:xfrm>
            <a:off x="9552266" y="6406624"/>
            <a:ext cx="1334224" cy="365125"/>
          </a:xfrm>
          <a:prstGeom prst="rect">
            <a:avLst/>
          </a:prstGeom>
        </p:spPr>
        <p:txBody>
          <a:bodyPr vert="horz" lIns="91440" tIns="45720" rIns="91440" bIns="45720" rtlCol="0" anchor="ctr"/>
          <a:lstStyle>
            <a:lvl1pPr algn="r">
              <a:defRPr sz="1200">
                <a:solidFill>
                  <a:srgbClr val="7FCDEE"/>
                </a:solidFill>
              </a:defRPr>
            </a:lvl1pPr>
          </a:lstStyle>
          <a:p>
            <a:fld id="{F9D2688D-5062-DC41-BCCE-C31751DDA100}" type="datetime1">
              <a:rPr lang="it-IT" smtClean="0"/>
              <a:pPr/>
              <a:t>17/12/2020</a:t>
            </a:fld>
            <a:endParaRPr lang="it-IT"/>
          </a:p>
        </p:txBody>
      </p:sp>
      <p:sp>
        <p:nvSpPr>
          <p:cNvPr id="6" name="Slide Number Placeholder 5"/>
          <p:cNvSpPr>
            <a:spLocks noGrp="1"/>
          </p:cNvSpPr>
          <p:nvPr>
            <p:ph type="sldNum" sz="quarter" idx="4"/>
          </p:nvPr>
        </p:nvSpPr>
        <p:spPr>
          <a:xfrm>
            <a:off x="10886490" y="6406623"/>
            <a:ext cx="981973" cy="365125"/>
          </a:xfrm>
          <a:prstGeom prst="rect">
            <a:avLst/>
          </a:prstGeom>
        </p:spPr>
        <p:txBody>
          <a:bodyPr vert="horz" lIns="91440" tIns="45720" rIns="91440" bIns="45720" rtlCol="0" anchor="ctr"/>
          <a:lstStyle>
            <a:lvl1pPr algn="r">
              <a:defRPr sz="1200">
                <a:solidFill>
                  <a:srgbClr val="7FCDEE"/>
                </a:solidFill>
              </a:defRPr>
            </a:lvl1pPr>
          </a:lstStyle>
          <a:p>
            <a:fld id="{345175DA-277F-B548-B500-1BF71FE23091}" type="slidenum">
              <a:rPr lang="it-IT" smtClean="0"/>
              <a:pPr/>
              <a:t>‹#›</a:t>
            </a:fld>
            <a:endParaRPr lang="it-IT"/>
          </a:p>
        </p:txBody>
      </p:sp>
    </p:spTree>
    <p:extLst>
      <p:ext uri="{BB962C8B-B14F-4D97-AF65-F5344CB8AC3E}">
        <p14:creationId xmlns:p14="http://schemas.microsoft.com/office/powerpoint/2010/main" val="82058716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 id="2147483663" r:id="rId4"/>
    <p:sldLayoutId id="2147483668" r:id="rId5"/>
    <p:sldLayoutId id="2147483670" r:id="rId6"/>
  </p:sldLayoutIdLst>
  <p:hf hdr="0"/>
  <p:txStyles>
    <p:title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9"/>
        </a:buBlip>
        <a:defRPr sz="2800" kern="1200">
          <a:solidFill>
            <a:srgbClr val="07407B"/>
          </a:solidFill>
          <a:latin typeface="+mn-lt"/>
          <a:ea typeface="+mn-ea"/>
          <a:cs typeface="+mn-cs"/>
        </a:defRPr>
      </a:lvl1pPr>
      <a:lvl2pPr marL="685800" indent="-228600" algn="l" defTabSz="914400" rtl="0" eaLnBrk="1" latinLnBrk="0" hangingPunct="1">
        <a:lnSpc>
          <a:spcPct val="90000"/>
        </a:lnSpc>
        <a:spcBef>
          <a:spcPts val="500"/>
        </a:spcBef>
        <a:buFontTx/>
        <a:buBlip>
          <a:blip r:embed="rId9"/>
        </a:buBlip>
        <a:defRPr sz="2400" kern="1200">
          <a:solidFill>
            <a:srgbClr val="07407B"/>
          </a:solidFill>
          <a:latin typeface="+mn-lt"/>
          <a:ea typeface="+mn-ea"/>
          <a:cs typeface="+mn-cs"/>
        </a:defRPr>
      </a:lvl2pPr>
      <a:lvl3pPr marL="1143000" indent="-228600" algn="l" defTabSz="914400" rtl="0" eaLnBrk="1" latinLnBrk="0" hangingPunct="1">
        <a:lnSpc>
          <a:spcPct val="90000"/>
        </a:lnSpc>
        <a:spcBef>
          <a:spcPts val="500"/>
        </a:spcBef>
        <a:buFontTx/>
        <a:buBlip>
          <a:blip r:embed="rId9"/>
        </a:buBlip>
        <a:defRPr sz="2000" kern="1200">
          <a:solidFill>
            <a:srgbClr val="07407B"/>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a:solidFill>
            <a:srgbClr val="07407B"/>
          </a:solidFill>
          <a:latin typeface="+mn-lt"/>
          <a:ea typeface="+mn-ea"/>
          <a:cs typeface="+mn-cs"/>
        </a:defRPr>
      </a:lvl4pPr>
      <a:lvl5pPr marL="2057400" indent="-228600" algn="l" defTabSz="914400" rtl="0" eaLnBrk="1" latinLnBrk="0" hangingPunct="1">
        <a:lnSpc>
          <a:spcPct val="90000"/>
        </a:lnSpc>
        <a:spcBef>
          <a:spcPts val="500"/>
        </a:spcBef>
        <a:buFontTx/>
        <a:buBlip>
          <a:blip r:embed="rId9"/>
        </a:buBlip>
        <a:defRPr sz="1800" kern="1200">
          <a:solidFill>
            <a:srgbClr val="0740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77008" y="1825625"/>
            <a:ext cx="10876084" cy="4351338"/>
          </a:xfrm>
          <a:prstGeom prst="rect">
            <a:avLst/>
          </a:prstGeom>
        </p:spPr>
        <p:txBody>
          <a:bodyPr vert="horz" lIns="91440" tIns="45720" rIns="91440" bIns="45720" rtlCol="0" anchor="ctr">
            <a:normAutofit/>
          </a:body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4" name="Date Placeholder 3"/>
          <p:cNvSpPr>
            <a:spLocks noGrp="1"/>
          </p:cNvSpPr>
          <p:nvPr>
            <p:ph type="dt" sz="half" idx="2"/>
          </p:nvPr>
        </p:nvSpPr>
        <p:spPr>
          <a:xfrm>
            <a:off x="9552266" y="6406624"/>
            <a:ext cx="1334224" cy="365125"/>
          </a:xfrm>
          <a:prstGeom prst="rect">
            <a:avLst/>
          </a:prstGeom>
        </p:spPr>
        <p:txBody>
          <a:bodyPr vert="horz" lIns="91440" tIns="45720" rIns="91440" bIns="45720" rtlCol="0" anchor="ctr"/>
          <a:lstStyle>
            <a:lvl1pPr algn="r">
              <a:defRPr sz="1200">
                <a:solidFill>
                  <a:srgbClr val="7FCDEE"/>
                </a:solidFill>
              </a:defRPr>
            </a:lvl1pPr>
          </a:lstStyle>
          <a:p>
            <a:fld id="{F9D2688D-5062-DC41-BCCE-C31751DDA100}" type="datetime1">
              <a:rPr lang="it-IT" smtClean="0"/>
              <a:pPr/>
              <a:t>17/12/2020</a:t>
            </a:fld>
            <a:endParaRPr lang="it-IT"/>
          </a:p>
        </p:txBody>
      </p:sp>
      <p:sp>
        <p:nvSpPr>
          <p:cNvPr id="6" name="Slide Number Placeholder 5"/>
          <p:cNvSpPr>
            <a:spLocks noGrp="1"/>
          </p:cNvSpPr>
          <p:nvPr>
            <p:ph type="sldNum" sz="quarter" idx="4"/>
          </p:nvPr>
        </p:nvSpPr>
        <p:spPr>
          <a:xfrm>
            <a:off x="10886490" y="6406623"/>
            <a:ext cx="981973" cy="365125"/>
          </a:xfrm>
          <a:prstGeom prst="rect">
            <a:avLst/>
          </a:prstGeom>
        </p:spPr>
        <p:txBody>
          <a:bodyPr vert="horz" lIns="91440" tIns="45720" rIns="91440" bIns="45720" rtlCol="0" anchor="ctr"/>
          <a:lstStyle>
            <a:lvl1pPr algn="r">
              <a:defRPr sz="1200">
                <a:solidFill>
                  <a:srgbClr val="7FCDEE"/>
                </a:solidFill>
              </a:defRPr>
            </a:lvl1pPr>
          </a:lstStyle>
          <a:p>
            <a:fld id="{345175DA-277F-B548-B500-1BF71FE23091}" type="slidenum">
              <a:rPr lang="it-IT" smtClean="0"/>
              <a:pPr/>
              <a:t>‹#›</a:t>
            </a:fld>
            <a:endParaRPr lang="it-IT"/>
          </a:p>
        </p:txBody>
      </p:sp>
    </p:spTree>
    <p:extLst>
      <p:ext uri="{BB962C8B-B14F-4D97-AF65-F5344CB8AC3E}">
        <p14:creationId xmlns:p14="http://schemas.microsoft.com/office/powerpoint/2010/main" val="12574090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97" r:id="rId8"/>
  </p:sldLayoutIdLst>
  <p:hf hdr="0"/>
  <p:txStyles>
    <p:title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11"/>
        </a:buBlip>
        <a:defRPr sz="2800" kern="1200">
          <a:solidFill>
            <a:srgbClr val="07407B"/>
          </a:solidFill>
          <a:latin typeface="+mn-lt"/>
          <a:ea typeface="+mn-ea"/>
          <a:cs typeface="+mn-cs"/>
        </a:defRPr>
      </a:lvl1pPr>
      <a:lvl2pPr marL="685800" indent="-228600" algn="l" defTabSz="914400" rtl="0" eaLnBrk="1" latinLnBrk="0" hangingPunct="1">
        <a:lnSpc>
          <a:spcPct val="90000"/>
        </a:lnSpc>
        <a:spcBef>
          <a:spcPts val="500"/>
        </a:spcBef>
        <a:buFontTx/>
        <a:buBlip>
          <a:blip r:embed="rId11"/>
        </a:buBlip>
        <a:defRPr sz="2400" kern="1200">
          <a:solidFill>
            <a:srgbClr val="07407B"/>
          </a:solidFill>
          <a:latin typeface="+mn-lt"/>
          <a:ea typeface="+mn-ea"/>
          <a:cs typeface="+mn-cs"/>
        </a:defRPr>
      </a:lvl2pPr>
      <a:lvl3pPr marL="1143000" indent="-228600" algn="l" defTabSz="914400" rtl="0" eaLnBrk="1" latinLnBrk="0" hangingPunct="1">
        <a:lnSpc>
          <a:spcPct val="90000"/>
        </a:lnSpc>
        <a:spcBef>
          <a:spcPts val="500"/>
        </a:spcBef>
        <a:buFontTx/>
        <a:buBlip>
          <a:blip r:embed="rId11"/>
        </a:buBlip>
        <a:defRPr sz="2000" kern="1200">
          <a:solidFill>
            <a:srgbClr val="07407B"/>
          </a:solidFill>
          <a:latin typeface="+mn-lt"/>
          <a:ea typeface="+mn-ea"/>
          <a:cs typeface="+mn-cs"/>
        </a:defRPr>
      </a:lvl3pPr>
      <a:lvl4pPr marL="1600200" indent="-228600" algn="l" defTabSz="914400" rtl="0" eaLnBrk="1" latinLnBrk="0" hangingPunct="1">
        <a:lnSpc>
          <a:spcPct val="90000"/>
        </a:lnSpc>
        <a:spcBef>
          <a:spcPts val="500"/>
        </a:spcBef>
        <a:buFontTx/>
        <a:buBlip>
          <a:blip r:embed="rId11"/>
        </a:buBlip>
        <a:defRPr sz="1800" kern="1200">
          <a:solidFill>
            <a:srgbClr val="07407B"/>
          </a:solidFill>
          <a:latin typeface="+mn-lt"/>
          <a:ea typeface="+mn-ea"/>
          <a:cs typeface="+mn-cs"/>
        </a:defRPr>
      </a:lvl4pPr>
      <a:lvl5pPr marL="2057400" indent="-228600" algn="l" defTabSz="914400" rtl="0" eaLnBrk="1" latinLnBrk="0" hangingPunct="1">
        <a:lnSpc>
          <a:spcPct val="90000"/>
        </a:lnSpc>
        <a:spcBef>
          <a:spcPts val="500"/>
        </a:spcBef>
        <a:buFontTx/>
        <a:buBlip>
          <a:blip r:embed="rId11"/>
        </a:buBlip>
        <a:defRPr sz="1800" kern="1200">
          <a:solidFill>
            <a:srgbClr val="0740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7428" y="690432"/>
            <a:ext cx="7815663" cy="610818"/>
          </a:xfrm>
          <a:prstGeom prst="rect">
            <a:avLst/>
          </a:prstGeom>
        </p:spPr>
        <p:txBody>
          <a:bodyPr vert="horz" lIns="91440" tIns="45720" rIns="91440" bIns="45720" rtlCol="0" anchor="ctr">
            <a:normAutofit/>
          </a:bodyPr>
          <a:lstStyle/>
          <a:p>
            <a:r>
              <a:rPr lang="it-IT" dirty="0"/>
              <a:t>Title</a:t>
            </a:r>
            <a:endParaRPr lang="en-US" dirty="0"/>
          </a:p>
        </p:txBody>
      </p:sp>
      <p:sp>
        <p:nvSpPr>
          <p:cNvPr id="3" name="Text Placeholder 2"/>
          <p:cNvSpPr>
            <a:spLocks noGrp="1"/>
          </p:cNvSpPr>
          <p:nvPr>
            <p:ph type="body" idx="1"/>
          </p:nvPr>
        </p:nvSpPr>
        <p:spPr>
          <a:xfrm>
            <a:off x="677008" y="1825625"/>
            <a:ext cx="10876084" cy="4351338"/>
          </a:xfrm>
          <a:prstGeom prst="rect">
            <a:avLst/>
          </a:prstGeom>
        </p:spPr>
        <p:txBody>
          <a:bodyPr vert="horz" lIns="91440" tIns="45720" rIns="91440" bIns="45720" rtlCol="0">
            <a:normAutofit/>
          </a:bodyPr>
          <a:lstStyle/>
          <a:p>
            <a:pPr lvl="0"/>
            <a:r>
              <a:rPr lang="it-IT" dirty="0"/>
              <a:t>First Level</a:t>
            </a:r>
          </a:p>
          <a:p>
            <a:pPr lvl="1"/>
            <a:r>
              <a:rPr lang="it-IT" dirty="0"/>
              <a:t>Second Level</a:t>
            </a:r>
          </a:p>
          <a:p>
            <a:pPr lvl="2"/>
            <a:r>
              <a:rPr lang="it-IT" dirty="0"/>
              <a:t>Third Level</a:t>
            </a:r>
          </a:p>
          <a:p>
            <a:pPr lvl="3"/>
            <a:r>
              <a:rPr lang="it-IT" dirty="0"/>
              <a:t>Fourth Level</a:t>
            </a:r>
          </a:p>
          <a:p>
            <a:pPr lvl="4"/>
            <a:r>
              <a:rPr lang="it-IT" dirty="0"/>
              <a:t>Fifth Level</a:t>
            </a:r>
          </a:p>
        </p:txBody>
      </p:sp>
      <p:sp>
        <p:nvSpPr>
          <p:cNvPr id="4" name="Date Placeholder 3"/>
          <p:cNvSpPr>
            <a:spLocks noGrp="1"/>
          </p:cNvSpPr>
          <p:nvPr>
            <p:ph type="dt" sz="half" idx="2"/>
          </p:nvPr>
        </p:nvSpPr>
        <p:spPr>
          <a:xfrm>
            <a:off x="9552266" y="6406624"/>
            <a:ext cx="1334224" cy="365125"/>
          </a:xfrm>
          <a:prstGeom prst="rect">
            <a:avLst/>
          </a:prstGeom>
        </p:spPr>
        <p:txBody>
          <a:bodyPr vert="horz" lIns="91440" tIns="45720" rIns="91440" bIns="45720" rtlCol="0" anchor="ctr"/>
          <a:lstStyle>
            <a:lvl1pPr algn="r">
              <a:defRPr sz="1200">
                <a:solidFill>
                  <a:srgbClr val="7FCDEE"/>
                </a:solidFill>
              </a:defRPr>
            </a:lvl1pPr>
          </a:lstStyle>
          <a:p>
            <a:fld id="{F9D2688D-5062-DC41-BCCE-C31751DDA100}" type="datetime1">
              <a:rPr lang="it-IT" smtClean="0"/>
              <a:pPr/>
              <a:t>17/12/2020</a:t>
            </a:fld>
            <a:endParaRPr lang="it-IT"/>
          </a:p>
        </p:txBody>
      </p:sp>
      <p:sp>
        <p:nvSpPr>
          <p:cNvPr id="6" name="Slide Number Placeholder 5"/>
          <p:cNvSpPr>
            <a:spLocks noGrp="1"/>
          </p:cNvSpPr>
          <p:nvPr>
            <p:ph type="sldNum" sz="quarter" idx="4"/>
          </p:nvPr>
        </p:nvSpPr>
        <p:spPr>
          <a:xfrm>
            <a:off x="10886490" y="6406623"/>
            <a:ext cx="981973" cy="365125"/>
          </a:xfrm>
          <a:prstGeom prst="rect">
            <a:avLst/>
          </a:prstGeom>
        </p:spPr>
        <p:txBody>
          <a:bodyPr vert="horz" lIns="91440" tIns="45720" rIns="91440" bIns="45720" rtlCol="0" anchor="ctr"/>
          <a:lstStyle>
            <a:lvl1pPr algn="r">
              <a:defRPr sz="1200">
                <a:solidFill>
                  <a:srgbClr val="7FCDEE"/>
                </a:solidFill>
              </a:defRPr>
            </a:lvl1pPr>
          </a:lstStyle>
          <a:p>
            <a:fld id="{345175DA-277F-B548-B500-1BF71FE23091}" type="slidenum">
              <a:rPr lang="it-IT" smtClean="0"/>
              <a:pPr/>
              <a:t>‹#›</a:t>
            </a:fld>
            <a:endParaRPr lang="it-IT"/>
          </a:p>
        </p:txBody>
      </p:sp>
    </p:spTree>
    <p:extLst>
      <p:ext uri="{BB962C8B-B14F-4D97-AF65-F5344CB8AC3E}">
        <p14:creationId xmlns:p14="http://schemas.microsoft.com/office/powerpoint/2010/main" val="13667878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p:txStyles>
    <p:title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13"/>
        </a:buBlip>
        <a:defRPr sz="2800" kern="1200">
          <a:solidFill>
            <a:srgbClr val="07407B"/>
          </a:solidFill>
          <a:latin typeface="+mn-lt"/>
          <a:ea typeface="+mn-ea"/>
          <a:cs typeface="+mn-cs"/>
        </a:defRPr>
      </a:lvl1pPr>
      <a:lvl2pPr marL="685800" indent="-228600" algn="l" defTabSz="914400" rtl="0" eaLnBrk="1" latinLnBrk="0" hangingPunct="1">
        <a:lnSpc>
          <a:spcPct val="90000"/>
        </a:lnSpc>
        <a:spcBef>
          <a:spcPts val="500"/>
        </a:spcBef>
        <a:buFontTx/>
        <a:buBlip>
          <a:blip r:embed="rId13"/>
        </a:buBlip>
        <a:defRPr sz="2400" kern="1200">
          <a:solidFill>
            <a:srgbClr val="07407B"/>
          </a:solidFill>
          <a:latin typeface="+mn-lt"/>
          <a:ea typeface="+mn-ea"/>
          <a:cs typeface="+mn-cs"/>
        </a:defRPr>
      </a:lvl2pPr>
      <a:lvl3pPr marL="1143000" indent="-228600" algn="l" defTabSz="914400" rtl="0" eaLnBrk="1" latinLnBrk="0" hangingPunct="1">
        <a:lnSpc>
          <a:spcPct val="90000"/>
        </a:lnSpc>
        <a:spcBef>
          <a:spcPts val="500"/>
        </a:spcBef>
        <a:buFontTx/>
        <a:buBlip>
          <a:blip r:embed="rId13"/>
        </a:buBlip>
        <a:defRPr sz="2000" kern="1200">
          <a:solidFill>
            <a:srgbClr val="07407B"/>
          </a:solidFill>
          <a:latin typeface="+mn-lt"/>
          <a:ea typeface="+mn-ea"/>
          <a:cs typeface="+mn-cs"/>
        </a:defRPr>
      </a:lvl3pPr>
      <a:lvl4pPr marL="1600200" indent="-228600" algn="l" defTabSz="914400" rtl="0" eaLnBrk="1" latinLnBrk="0" hangingPunct="1">
        <a:lnSpc>
          <a:spcPct val="90000"/>
        </a:lnSpc>
        <a:spcBef>
          <a:spcPts val="500"/>
        </a:spcBef>
        <a:buFontTx/>
        <a:buBlip>
          <a:blip r:embed="rId13"/>
        </a:buBlip>
        <a:defRPr sz="1800" kern="1200">
          <a:solidFill>
            <a:srgbClr val="07407B"/>
          </a:solidFill>
          <a:latin typeface="+mn-lt"/>
          <a:ea typeface="+mn-ea"/>
          <a:cs typeface="+mn-cs"/>
        </a:defRPr>
      </a:lvl4pPr>
      <a:lvl5pPr marL="2057400" indent="-228600" algn="l" defTabSz="914400" rtl="0" eaLnBrk="1" latinLnBrk="0" hangingPunct="1">
        <a:lnSpc>
          <a:spcPct val="90000"/>
        </a:lnSpc>
        <a:spcBef>
          <a:spcPts val="500"/>
        </a:spcBef>
        <a:buFontTx/>
        <a:buBlip>
          <a:blip r:embed="rId13"/>
        </a:buBlip>
        <a:defRPr sz="1800" kern="1200">
          <a:solidFill>
            <a:srgbClr val="0740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confluence.egi.eu/x/s4XeAw" TargetMode="External"/><Relationship Id="rId2" Type="http://schemas.openxmlformats.org/officeDocument/2006/relationships/image" Target="../media/image12.emf"/><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1.xml"/><Relationship Id="rId5" Type="http://schemas.openxmlformats.org/officeDocument/2006/relationships/hyperlink" Target="https://confluence.egi.eu/x/2ITeAw"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confluence.egi.eu/x/AgkRB" TargetMode="External"/><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onfluence.egi.eu/x/AgkRB"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tats.jnp.gr/"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hyperlink" Target="https://www.eosc-portal.eu/using-the-portal" TargetMode="Externa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osc-portal.eu/providers-documentation" TargetMode="Externa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confluence.egi.eu/x/coPeAw" TargetMode="External"/><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onfluence.egi.eu/x/coPeA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1.xml"/><Relationship Id="rId5" Type="http://schemas.openxmlformats.org/officeDocument/2006/relationships/hyperlink" Target="https://confluence.egi.eu/x/JITeAw"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ctrTitle"/>
          </p:nvPr>
        </p:nvSpPr>
        <p:spPr>
          <a:xfrm>
            <a:off x="3113903" y="3728482"/>
            <a:ext cx="8850189" cy="2362840"/>
          </a:xfrm>
        </p:spPr>
        <p:txBody>
          <a:bodyPr/>
          <a:lstStyle/>
          <a:p>
            <a:r>
              <a:rPr lang="it-IT" dirty="0"/>
              <a:t>EOSC Portal  </a:t>
            </a:r>
            <a:br>
              <a:rPr lang="it-IT" dirty="0"/>
            </a:br>
            <a:r>
              <a:rPr lang="it-IT" sz="3200" dirty="0"/>
              <a:t>Specifications &amp; Supporting Tools for Providers</a:t>
            </a:r>
            <a:br>
              <a:rPr lang="it-IT" sz="3200" dirty="0"/>
            </a:br>
            <a:r>
              <a:rPr lang="it-IT" sz="3200" dirty="0"/>
              <a:t>and Future Plans</a:t>
            </a:r>
            <a:endParaRPr lang="it-IT" dirty="0"/>
          </a:p>
        </p:txBody>
      </p:sp>
      <p:sp>
        <p:nvSpPr>
          <p:cNvPr id="3" name="Sottotitolo 2">
            <a:extLst>
              <a:ext uri="{FF2B5EF4-FFF2-40B4-BE49-F238E27FC236}">
                <a16:creationId xmlns:a16="http://schemas.microsoft.com/office/drawing/2014/main" id="{C7E8FDD4-460E-A447-B519-C252D01F59FD}"/>
              </a:ext>
            </a:extLst>
          </p:cNvPr>
          <p:cNvSpPr>
            <a:spLocks noGrp="1"/>
          </p:cNvSpPr>
          <p:nvPr>
            <p:ph type="subTitle" idx="1"/>
          </p:nvPr>
        </p:nvSpPr>
        <p:spPr>
          <a:xfrm>
            <a:off x="892350" y="6086429"/>
            <a:ext cx="11071742" cy="425694"/>
          </a:xfrm>
        </p:spPr>
        <p:txBody>
          <a:bodyPr/>
          <a:lstStyle/>
          <a:p>
            <a:r>
              <a:rPr lang="it-IT" dirty="0"/>
              <a:t>Dr. Jorge-A. Sanchez-P. - JNP</a:t>
            </a:r>
          </a:p>
        </p:txBody>
      </p:sp>
      <p:pic>
        <p:nvPicPr>
          <p:cNvPr id="4" name="Picture 3">
            <a:extLst>
              <a:ext uri="{FF2B5EF4-FFF2-40B4-BE49-F238E27FC236}">
                <a16:creationId xmlns:a16="http://schemas.microsoft.com/office/drawing/2014/main" id="{691CAD35-9277-4C0D-A4D7-9FF50E65C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230" y="208752"/>
            <a:ext cx="1517332" cy="859821"/>
          </a:xfrm>
          <a:prstGeom prst="rect">
            <a:avLst/>
          </a:prstGeom>
        </p:spPr>
      </p:pic>
      <p:pic>
        <p:nvPicPr>
          <p:cNvPr id="5" name="Picture 4">
            <a:extLst>
              <a:ext uri="{FF2B5EF4-FFF2-40B4-BE49-F238E27FC236}">
                <a16:creationId xmlns:a16="http://schemas.microsoft.com/office/drawing/2014/main" id="{60B5761E-90DB-46B9-A2FD-44E5BD2B6203}"/>
              </a:ext>
            </a:extLst>
          </p:cNvPr>
          <p:cNvPicPr>
            <a:picLocks noChangeAspect="1"/>
          </p:cNvPicPr>
          <p:nvPr/>
        </p:nvPicPr>
        <p:blipFill>
          <a:blip r:embed="rId3"/>
          <a:stretch>
            <a:fillRect/>
          </a:stretch>
        </p:blipFill>
        <p:spPr>
          <a:xfrm>
            <a:off x="469618" y="5192373"/>
            <a:ext cx="1779816" cy="710150"/>
          </a:xfrm>
          <a:prstGeom prst="rect">
            <a:avLst/>
          </a:prstGeom>
        </p:spPr>
      </p:pic>
    </p:spTree>
    <p:extLst>
      <p:ext uri="{BB962C8B-B14F-4D97-AF65-F5344CB8AC3E}">
        <p14:creationId xmlns:p14="http://schemas.microsoft.com/office/powerpoint/2010/main" val="15792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a:xfrm>
            <a:off x="963828" y="1878227"/>
            <a:ext cx="10268464" cy="2483708"/>
          </a:xfrm>
        </p:spPr>
        <p:txBody>
          <a:bodyPr>
            <a:normAutofit/>
          </a:bodyPr>
          <a:lstStyle/>
          <a:p>
            <a:r>
              <a:rPr lang="en-GB" sz="6600" dirty="0"/>
              <a:t> </a:t>
            </a:r>
            <a:r>
              <a:rPr lang="en-GB" sz="4000" dirty="0"/>
              <a:t> EOSC Portal Profiles v3.00</a:t>
            </a:r>
            <a:endParaRPr lang="it-IT" sz="28700" dirty="0"/>
          </a:p>
        </p:txBody>
      </p:sp>
    </p:spTree>
    <p:extLst>
      <p:ext uri="{BB962C8B-B14F-4D97-AF65-F5344CB8AC3E}">
        <p14:creationId xmlns:p14="http://schemas.microsoft.com/office/powerpoint/2010/main" val="122057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31FDD5-30E4-4E7B-9487-1A5EC7AB0786}"/>
              </a:ext>
            </a:extLst>
          </p:cNvPr>
          <p:cNvPicPr>
            <a:picLocks noChangeAspect="1"/>
          </p:cNvPicPr>
          <p:nvPr/>
        </p:nvPicPr>
        <p:blipFill>
          <a:blip r:embed="rId2"/>
          <a:stretch>
            <a:fillRect/>
          </a:stretch>
        </p:blipFill>
        <p:spPr>
          <a:xfrm>
            <a:off x="426052" y="1480662"/>
            <a:ext cx="3600000" cy="4921221"/>
          </a:xfrm>
          <a:prstGeom prst="rect">
            <a:avLst/>
          </a:prstGeom>
          <a:ln>
            <a:solidFill>
              <a:schemeClr val="accent1">
                <a:lumMod val="60000"/>
                <a:lumOff val="40000"/>
              </a:schemeClr>
            </a:solidFill>
          </a:ln>
        </p:spPr>
      </p:pic>
      <p:sp>
        <p:nvSpPr>
          <p:cNvPr id="179202" name="Rectangle 2"/>
          <p:cNvSpPr>
            <a:spLocks noGrp="1" noChangeArrowheads="1"/>
          </p:cNvSpPr>
          <p:nvPr>
            <p:ph type="title"/>
          </p:nvPr>
        </p:nvSpPr>
        <p:spPr>
          <a:xfrm>
            <a:off x="2875814" y="341519"/>
            <a:ext cx="8784976" cy="850106"/>
          </a:xfrm>
        </p:spPr>
        <p:txBody>
          <a:bodyPr>
            <a:noAutofit/>
          </a:bodyPr>
          <a:lstStyle/>
          <a:p>
            <a:r>
              <a:rPr lang="en-US" sz="4000" dirty="0"/>
              <a:t>(Provider and Resource) Profiles  v3.00</a:t>
            </a:r>
            <a:endParaRPr lang="el-GR" altLang="en-US" sz="4000" dirty="0"/>
          </a:p>
        </p:txBody>
      </p:sp>
      <p:sp>
        <p:nvSpPr>
          <p:cNvPr id="11" name="TextBox 10">
            <a:extLst>
              <a:ext uri="{FF2B5EF4-FFF2-40B4-BE49-F238E27FC236}">
                <a16:creationId xmlns:a16="http://schemas.microsoft.com/office/drawing/2014/main" id="{619B2D09-F3D1-4D77-8F7F-37D5FBF53D6A}"/>
              </a:ext>
            </a:extLst>
          </p:cNvPr>
          <p:cNvSpPr txBox="1"/>
          <p:nvPr/>
        </p:nvSpPr>
        <p:spPr>
          <a:xfrm>
            <a:off x="573558" y="5964078"/>
            <a:ext cx="6097348" cy="369332"/>
          </a:xfrm>
          <a:prstGeom prst="rect">
            <a:avLst/>
          </a:prstGeom>
          <a:noFill/>
        </p:spPr>
        <p:txBody>
          <a:bodyPr wrap="square">
            <a:spAutoFit/>
          </a:bodyPr>
          <a:lstStyle/>
          <a:p>
            <a:r>
              <a:rPr lang="en-GB" dirty="0">
                <a:solidFill>
                  <a:schemeClr val="accent1">
                    <a:lumMod val="75000"/>
                  </a:schemeClr>
                </a:solidFill>
                <a:hlinkClick r:id="rId3"/>
              </a:rPr>
              <a:t>https://confluence.egi.eu/x/s4XeAw</a:t>
            </a:r>
            <a:r>
              <a:rPr lang="en-GB" dirty="0">
                <a:solidFill>
                  <a:schemeClr val="accent1">
                    <a:lumMod val="75000"/>
                  </a:schemeClr>
                </a:solidFill>
              </a:rPr>
              <a:t> </a:t>
            </a:r>
          </a:p>
        </p:txBody>
      </p:sp>
      <p:pic>
        <p:nvPicPr>
          <p:cNvPr id="2" name="Picture 1">
            <a:extLst>
              <a:ext uri="{FF2B5EF4-FFF2-40B4-BE49-F238E27FC236}">
                <a16:creationId xmlns:a16="http://schemas.microsoft.com/office/drawing/2014/main" id="{70C9066E-5ED3-453D-9B47-F6A25FE2C91E}"/>
              </a:ext>
            </a:extLst>
          </p:cNvPr>
          <p:cNvPicPr>
            <a:picLocks noChangeAspect="1"/>
          </p:cNvPicPr>
          <p:nvPr/>
        </p:nvPicPr>
        <p:blipFill>
          <a:blip r:embed="rId4"/>
          <a:stretch>
            <a:fillRect/>
          </a:stretch>
        </p:blipFill>
        <p:spPr>
          <a:xfrm>
            <a:off x="4398633" y="1480662"/>
            <a:ext cx="3600000" cy="4921221"/>
          </a:xfrm>
          <a:prstGeom prst="rect">
            <a:avLst/>
          </a:prstGeom>
          <a:ln>
            <a:solidFill>
              <a:schemeClr val="accent1">
                <a:lumMod val="60000"/>
                <a:lumOff val="40000"/>
              </a:schemeClr>
            </a:solidFill>
          </a:ln>
        </p:spPr>
      </p:pic>
      <p:pic>
        <p:nvPicPr>
          <p:cNvPr id="8" name="Picture 7" descr="A picture containing calendar&#10;&#10;Description automatically generated">
            <a:extLst>
              <a:ext uri="{FF2B5EF4-FFF2-40B4-BE49-F238E27FC236}">
                <a16:creationId xmlns:a16="http://schemas.microsoft.com/office/drawing/2014/main" id="{23E6D3F7-DF61-4D01-A8B9-04656E1027B9}"/>
              </a:ext>
            </a:extLst>
          </p:cNvPr>
          <p:cNvPicPr>
            <a:picLocks noChangeAspect="1"/>
          </p:cNvPicPr>
          <p:nvPr/>
        </p:nvPicPr>
        <p:blipFill rotWithShape="1">
          <a:blip r:embed="rId5"/>
          <a:srcRect b="21202"/>
          <a:stretch/>
        </p:blipFill>
        <p:spPr>
          <a:xfrm>
            <a:off x="8363122" y="1480658"/>
            <a:ext cx="3600000" cy="4921226"/>
          </a:xfrm>
          <a:prstGeom prst="rect">
            <a:avLst/>
          </a:prstGeom>
        </p:spPr>
      </p:pic>
    </p:spTree>
    <p:extLst>
      <p:ext uri="{BB962C8B-B14F-4D97-AF65-F5344CB8AC3E}">
        <p14:creationId xmlns:p14="http://schemas.microsoft.com/office/powerpoint/2010/main" val="11308627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a:xfrm>
            <a:off x="963828" y="1878227"/>
            <a:ext cx="10268464" cy="2483708"/>
          </a:xfrm>
        </p:spPr>
        <p:txBody>
          <a:bodyPr>
            <a:normAutofit/>
          </a:bodyPr>
          <a:lstStyle/>
          <a:p>
            <a:r>
              <a:rPr lang="en-GB" sz="4000" dirty="0"/>
              <a:t>  EOSC Portal Onboarding Process v3.00 </a:t>
            </a:r>
            <a:endParaRPr lang="it-IT" sz="4000" dirty="0"/>
          </a:p>
        </p:txBody>
      </p:sp>
    </p:spTree>
    <p:extLst>
      <p:ext uri="{BB962C8B-B14F-4D97-AF65-F5344CB8AC3E}">
        <p14:creationId xmlns:p14="http://schemas.microsoft.com/office/powerpoint/2010/main" val="1928988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9EF8A4-6DB0-4352-8AC0-27BC8126DA15}"/>
              </a:ext>
            </a:extLst>
          </p:cNvPr>
          <p:cNvPicPr>
            <a:picLocks noChangeAspect="1"/>
          </p:cNvPicPr>
          <p:nvPr/>
        </p:nvPicPr>
        <p:blipFill>
          <a:blip r:embed="rId2"/>
          <a:stretch>
            <a:fillRect/>
          </a:stretch>
        </p:blipFill>
        <p:spPr>
          <a:xfrm>
            <a:off x="334580" y="1480660"/>
            <a:ext cx="3600000" cy="4908943"/>
          </a:xfrm>
          <a:prstGeom prst="rect">
            <a:avLst/>
          </a:prstGeom>
          <a:ln>
            <a:solidFill>
              <a:schemeClr val="accent1">
                <a:lumMod val="60000"/>
                <a:lumOff val="40000"/>
              </a:schemeClr>
            </a:solidFill>
          </a:ln>
        </p:spPr>
      </p:pic>
      <p:sp>
        <p:nvSpPr>
          <p:cNvPr id="179202" name="Rectangle 2"/>
          <p:cNvSpPr>
            <a:spLocks noGrp="1" noChangeArrowheads="1"/>
          </p:cNvSpPr>
          <p:nvPr>
            <p:ph type="title"/>
          </p:nvPr>
        </p:nvSpPr>
        <p:spPr>
          <a:xfrm>
            <a:off x="2875814" y="341519"/>
            <a:ext cx="8784976" cy="850106"/>
          </a:xfrm>
        </p:spPr>
        <p:txBody>
          <a:bodyPr>
            <a:noAutofit/>
          </a:bodyPr>
          <a:lstStyle/>
          <a:p>
            <a:r>
              <a:rPr lang="en-US" sz="4000" dirty="0"/>
              <a:t>Onboarding Process v3.00</a:t>
            </a:r>
            <a:endParaRPr lang="el-GR" altLang="en-US" sz="4000" dirty="0"/>
          </a:p>
        </p:txBody>
      </p:sp>
      <p:pic>
        <p:nvPicPr>
          <p:cNvPr id="5" name="Picture 4">
            <a:extLst>
              <a:ext uri="{FF2B5EF4-FFF2-40B4-BE49-F238E27FC236}">
                <a16:creationId xmlns:a16="http://schemas.microsoft.com/office/drawing/2014/main" id="{A0ED4D91-64A1-4EAA-A6F4-00D7E00734E8}"/>
              </a:ext>
            </a:extLst>
          </p:cNvPr>
          <p:cNvPicPr>
            <a:picLocks noChangeAspect="1"/>
          </p:cNvPicPr>
          <p:nvPr/>
        </p:nvPicPr>
        <p:blipFill>
          <a:blip r:embed="rId3"/>
          <a:stretch>
            <a:fillRect/>
          </a:stretch>
        </p:blipFill>
        <p:spPr>
          <a:xfrm>
            <a:off x="4261282" y="1480658"/>
            <a:ext cx="3600000" cy="4908943"/>
          </a:xfrm>
          <a:prstGeom prst="rect">
            <a:avLst/>
          </a:prstGeom>
          <a:ln>
            <a:solidFill>
              <a:schemeClr val="accent1">
                <a:lumMod val="60000"/>
                <a:lumOff val="40000"/>
              </a:schemeClr>
            </a:solidFill>
          </a:ln>
        </p:spPr>
      </p:pic>
      <p:pic>
        <p:nvPicPr>
          <p:cNvPr id="9" name="Picture 8" descr="Text&#10;&#10;Description automatically generated">
            <a:extLst>
              <a:ext uri="{FF2B5EF4-FFF2-40B4-BE49-F238E27FC236}">
                <a16:creationId xmlns:a16="http://schemas.microsoft.com/office/drawing/2014/main" id="{6098269B-7322-4628-B606-2E370272EF2B}"/>
              </a:ext>
            </a:extLst>
          </p:cNvPr>
          <p:cNvPicPr>
            <a:picLocks noChangeAspect="1"/>
          </p:cNvPicPr>
          <p:nvPr/>
        </p:nvPicPr>
        <p:blipFill>
          <a:blip r:embed="rId4"/>
          <a:stretch>
            <a:fillRect/>
          </a:stretch>
        </p:blipFill>
        <p:spPr>
          <a:xfrm>
            <a:off x="8188942" y="1480660"/>
            <a:ext cx="3600000" cy="4908943"/>
          </a:xfrm>
          <a:prstGeom prst="rect">
            <a:avLst/>
          </a:prstGeom>
          <a:ln>
            <a:solidFill>
              <a:schemeClr val="accent1">
                <a:lumMod val="60000"/>
                <a:lumOff val="40000"/>
              </a:schemeClr>
            </a:solidFill>
          </a:ln>
        </p:spPr>
      </p:pic>
      <p:sp>
        <p:nvSpPr>
          <p:cNvPr id="11" name="TextBox 10">
            <a:extLst>
              <a:ext uri="{FF2B5EF4-FFF2-40B4-BE49-F238E27FC236}">
                <a16:creationId xmlns:a16="http://schemas.microsoft.com/office/drawing/2014/main" id="{619B2D09-F3D1-4D77-8F7F-37D5FBF53D6A}"/>
              </a:ext>
            </a:extLst>
          </p:cNvPr>
          <p:cNvSpPr txBox="1"/>
          <p:nvPr/>
        </p:nvSpPr>
        <p:spPr>
          <a:xfrm>
            <a:off x="573558" y="5964078"/>
            <a:ext cx="5372813" cy="369332"/>
          </a:xfrm>
          <a:prstGeom prst="rect">
            <a:avLst/>
          </a:prstGeom>
          <a:noFill/>
        </p:spPr>
        <p:txBody>
          <a:bodyPr wrap="square">
            <a:spAutoFit/>
          </a:bodyPr>
          <a:lstStyle/>
          <a:p>
            <a:r>
              <a:rPr lang="en-GB" dirty="0">
                <a:solidFill>
                  <a:schemeClr val="accent1">
                    <a:lumMod val="75000"/>
                  </a:schemeClr>
                </a:solidFill>
                <a:hlinkClick r:id="rId5"/>
              </a:rPr>
              <a:t>https://confluence.egi.eu/x/2ITeAw</a:t>
            </a:r>
            <a:r>
              <a:rPr lang="en-GB" dirty="0">
                <a:solidFill>
                  <a:schemeClr val="accent1">
                    <a:lumMod val="75000"/>
                  </a:schemeClr>
                </a:solidFill>
              </a:rPr>
              <a:t> </a:t>
            </a:r>
          </a:p>
        </p:txBody>
      </p:sp>
    </p:spTree>
    <p:extLst>
      <p:ext uri="{BB962C8B-B14F-4D97-AF65-F5344CB8AC3E}">
        <p14:creationId xmlns:p14="http://schemas.microsoft.com/office/powerpoint/2010/main" val="333738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a:xfrm>
            <a:off x="963828" y="1878227"/>
            <a:ext cx="10268464" cy="2483708"/>
          </a:xfrm>
        </p:spPr>
        <p:txBody>
          <a:bodyPr>
            <a:normAutofit/>
          </a:bodyPr>
          <a:lstStyle/>
          <a:p>
            <a:r>
              <a:rPr lang="en-GB" sz="4000" dirty="0"/>
              <a:t> EOSC Portal Catalogue/Registry Migration Process v3.00</a:t>
            </a:r>
          </a:p>
        </p:txBody>
      </p:sp>
    </p:spTree>
    <p:extLst>
      <p:ext uri="{BB962C8B-B14F-4D97-AF65-F5344CB8AC3E}">
        <p14:creationId xmlns:p14="http://schemas.microsoft.com/office/powerpoint/2010/main" val="5755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875814" y="341519"/>
            <a:ext cx="8784976" cy="850106"/>
          </a:xfrm>
        </p:spPr>
        <p:txBody>
          <a:bodyPr>
            <a:noAutofit/>
          </a:bodyPr>
          <a:lstStyle/>
          <a:p>
            <a:r>
              <a:rPr lang="en-US" sz="4000" dirty="0"/>
              <a:t>Migration to v3.00 and </a:t>
            </a:r>
            <a:br>
              <a:rPr lang="en-US" sz="4000" dirty="0"/>
            </a:br>
            <a:r>
              <a:rPr lang="en-US" sz="4000" dirty="0"/>
              <a:t>Merging of EOSC Portal Registries</a:t>
            </a:r>
            <a:endParaRPr lang="el-GR" altLang="en-US" sz="4000" dirty="0"/>
          </a:p>
        </p:txBody>
      </p:sp>
      <p:pic>
        <p:nvPicPr>
          <p:cNvPr id="3" name="Picture 2" descr="Table&#10;&#10;Description automatically generated">
            <a:extLst>
              <a:ext uri="{FF2B5EF4-FFF2-40B4-BE49-F238E27FC236}">
                <a16:creationId xmlns:a16="http://schemas.microsoft.com/office/drawing/2014/main" id="{06BE9BAF-39C6-4A69-9015-CC6A054F3276}"/>
              </a:ext>
            </a:extLst>
          </p:cNvPr>
          <p:cNvPicPr>
            <a:picLocks noChangeAspect="1"/>
          </p:cNvPicPr>
          <p:nvPr/>
        </p:nvPicPr>
        <p:blipFill>
          <a:blip r:embed="rId2"/>
          <a:stretch>
            <a:fillRect/>
          </a:stretch>
        </p:blipFill>
        <p:spPr>
          <a:xfrm>
            <a:off x="56645" y="1486900"/>
            <a:ext cx="11968120" cy="4746582"/>
          </a:xfrm>
          <a:prstGeom prst="rect">
            <a:avLst/>
          </a:prstGeom>
          <a:ln>
            <a:solidFill>
              <a:schemeClr val="accent1">
                <a:lumMod val="60000"/>
                <a:lumOff val="40000"/>
              </a:schemeClr>
            </a:solidFill>
          </a:ln>
        </p:spPr>
      </p:pic>
      <p:sp>
        <p:nvSpPr>
          <p:cNvPr id="4" name="TextBox 3">
            <a:extLst>
              <a:ext uri="{FF2B5EF4-FFF2-40B4-BE49-F238E27FC236}">
                <a16:creationId xmlns:a16="http://schemas.microsoft.com/office/drawing/2014/main" id="{F3EC9200-C21E-4162-82D6-102FFF63F679}"/>
              </a:ext>
            </a:extLst>
          </p:cNvPr>
          <p:cNvSpPr txBox="1"/>
          <p:nvPr/>
        </p:nvSpPr>
        <p:spPr>
          <a:xfrm>
            <a:off x="4549295" y="6235578"/>
            <a:ext cx="2982819" cy="369332"/>
          </a:xfrm>
          <a:prstGeom prst="rect">
            <a:avLst/>
          </a:prstGeom>
          <a:noFill/>
        </p:spPr>
        <p:txBody>
          <a:bodyPr wrap="square">
            <a:spAutoFit/>
          </a:bodyPr>
          <a:lstStyle>
            <a:defPPr>
              <a:defRPr lang="it-IT"/>
            </a:defPPr>
            <a:lvl1pPr>
              <a:defRPr>
                <a:solidFill>
                  <a:schemeClr val="accent1">
                    <a:lumMod val="75000"/>
                  </a:schemeClr>
                </a:solidFill>
              </a:defRPr>
            </a:lvl1pPr>
          </a:lstStyle>
          <a:p>
            <a:r>
              <a:rPr lang="en-GB" b="1" dirty="0"/>
              <a:t>122 Providers, 280 Resources</a:t>
            </a:r>
          </a:p>
        </p:txBody>
      </p:sp>
      <p:sp>
        <p:nvSpPr>
          <p:cNvPr id="7" name="TextBox 6">
            <a:extLst>
              <a:ext uri="{FF2B5EF4-FFF2-40B4-BE49-F238E27FC236}">
                <a16:creationId xmlns:a16="http://schemas.microsoft.com/office/drawing/2014/main" id="{61EAE072-B5D5-4C68-8D20-1D850D669E71}"/>
              </a:ext>
            </a:extLst>
          </p:cNvPr>
          <p:cNvSpPr txBox="1"/>
          <p:nvPr/>
        </p:nvSpPr>
        <p:spPr>
          <a:xfrm>
            <a:off x="56645" y="6233482"/>
            <a:ext cx="4144052" cy="369332"/>
          </a:xfrm>
          <a:prstGeom prst="rect">
            <a:avLst/>
          </a:prstGeom>
          <a:noFill/>
        </p:spPr>
        <p:txBody>
          <a:bodyPr wrap="square">
            <a:spAutoFit/>
          </a:bodyPr>
          <a:lstStyle>
            <a:defPPr>
              <a:defRPr lang="it-IT"/>
            </a:defPPr>
            <a:lvl1pPr>
              <a:defRPr>
                <a:solidFill>
                  <a:schemeClr val="accent1">
                    <a:lumMod val="75000"/>
                  </a:schemeClr>
                </a:solidFill>
              </a:defRPr>
            </a:lvl1pPr>
          </a:lstStyle>
          <a:p>
            <a:r>
              <a:rPr lang="en-GB" dirty="0">
                <a:hlinkClick r:id="rId3"/>
              </a:rPr>
              <a:t>https://confluence.egi.eu/x/AgkRB</a:t>
            </a:r>
            <a:r>
              <a:rPr lang="en-GB" dirty="0"/>
              <a:t> </a:t>
            </a:r>
          </a:p>
        </p:txBody>
      </p:sp>
    </p:spTree>
    <p:extLst>
      <p:ext uri="{BB962C8B-B14F-4D97-AF65-F5344CB8AC3E}">
        <p14:creationId xmlns:p14="http://schemas.microsoft.com/office/powerpoint/2010/main" val="26500447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a:xfrm>
            <a:off x="963828" y="1878227"/>
            <a:ext cx="10268464" cy="2483708"/>
          </a:xfrm>
        </p:spPr>
        <p:txBody>
          <a:bodyPr>
            <a:normAutofit/>
          </a:bodyPr>
          <a:lstStyle/>
          <a:p>
            <a:r>
              <a:rPr lang="en-GB" sz="4000" dirty="0"/>
              <a:t> EOSC Portal Onboarding Operations v3.00</a:t>
            </a:r>
          </a:p>
        </p:txBody>
      </p:sp>
    </p:spTree>
    <p:extLst>
      <p:ext uri="{BB962C8B-B14F-4D97-AF65-F5344CB8AC3E}">
        <p14:creationId xmlns:p14="http://schemas.microsoft.com/office/powerpoint/2010/main" val="424073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875814" y="341519"/>
            <a:ext cx="8784976" cy="850106"/>
          </a:xfrm>
        </p:spPr>
        <p:txBody>
          <a:bodyPr>
            <a:noAutofit/>
          </a:bodyPr>
          <a:lstStyle/>
          <a:p>
            <a:r>
              <a:rPr lang="en-US" sz="4000" dirty="0"/>
              <a:t>Onboarding Operations</a:t>
            </a:r>
            <a:endParaRPr lang="el-GR" altLang="en-US" sz="4000" dirty="0"/>
          </a:p>
        </p:txBody>
      </p:sp>
      <p:sp>
        <p:nvSpPr>
          <p:cNvPr id="4" name="TextBox 3">
            <a:extLst>
              <a:ext uri="{FF2B5EF4-FFF2-40B4-BE49-F238E27FC236}">
                <a16:creationId xmlns:a16="http://schemas.microsoft.com/office/drawing/2014/main" id="{F3EC9200-C21E-4162-82D6-102FFF63F679}"/>
              </a:ext>
            </a:extLst>
          </p:cNvPr>
          <p:cNvSpPr txBox="1"/>
          <p:nvPr/>
        </p:nvSpPr>
        <p:spPr>
          <a:xfrm>
            <a:off x="4549295" y="6235578"/>
            <a:ext cx="2982819" cy="369332"/>
          </a:xfrm>
          <a:prstGeom prst="rect">
            <a:avLst/>
          </a:prstGeom>
          <a:noFill/>
        </p:spPr>
        <p:txBody>
          <a:bodyPr wrap="square">
            <a:spAutoFit/>
          </a:bodyPr>
          <a:lstStyle>
            <a:defPPr>
              <a:defRPr lang="it-IT"/>
            </a:defPPr>
            <a:lvl1pPr>
              <a:defRPr>
                <a:solidFill>
                  <a:schemeClr val="accent1">
                    <a:lumMod val="75000"/>
                  </a:schemeClr>
                </a:solidFill>
              </a:defRPr>
            </a:lvl1pPr>
          </a:lstStyle>
          <a:p>
            <a:r>
              <a:rPr lang="en-GB" b="1" dirty="0"/>
              <a:t>122 Providers, 280 Resources</a:t>
            </a:r>
          </a:p>
        </p:txBody>
      </p:sp>
      <p:sp>
        <p:nvSpPr>
          <p:cNvPr id="7" name="TextBox 6">
            <a:extLst>
              <a:ext uri="{FF2B5EF4-FFF2-40B4-BE49-F238E27FC236}">
                <a16:creationId xmlns:a16="http://schemas.microsoft.com/office/drawing/2014/main" id="{61EAE072-B5D5-4C68-8D20-1D850D669E71}"/>
              </a:ext>
            </a:extLst>
          </p:cNvPr>
          <p:cNvSpPr txBox="1"/>
          <p:nvPr/>
        </p:nvSpPr>
        <p:spPr>
          <a:xfrm>
            <a:off x="248829" y="6235578"/>
            <a:ext cx="3949684" cy="369332"/>
          </a:xfrm>
          <a:prstGeom prst="rect">
            <a:avLst/>
          </a:prstGeom>
          <a:noFill/>
        </p:spPr>
        <p:txBody>
          <a:bodyPr wrap="square">
            <a:spAutoFit/>
          </a:bodyPr>
          <a:lstStyle>
            <a:defPPr>
              <a:defRPr lang="it-IT"/>
            </a:defPPr>
            <a:lvl1pPr>
              <a:defRPr>
                <a:solidFill>
                  <a:schemeClr val="accent1">
                    <a:lumMod val="75000"/>
                  </a:schemeClr>
                </a:solidFill>
              </a:defRPr>
            </a:lvl1pPr>
          </a:lstStyle>
          <a:p>
            <a:r>
              <a:rPr lang="en-GB" dirty="0">
                <a:hlinkClick r:id="rId2"/>
              </a:rPr>
              <a:t>https://confluence.egi.eu/x/AgkRB</a:t>
            </a:r>
            <a:r>
              <a:rPr lang="en-GB" dirty="0"/>
              <a:t> </a:t>
            </a:r>
          </a:p>
        </p:txBody>
      </p:sp>
      <p:pic>
        <p:nvPicPr>
          <p:cNvPr id="6" name="Picture 5">
            <a:extLst>
              <a:ext uri="{FF2B5EF4-FFF2-40B4-BE49-F238E27FC236}">
                <a16:creationId xmlns:a16="http://schemas.microsoft.com/office/drawing/2014/main" id="{B3F54764-070C-47D1-ADAB-42A7E0AC4A85}"/>
              </a:ext>
            </a:extLst>
          </p:cNvPr>
          <p:cNvPicPr/>
          <p:nvPr/>
        </p:nvPicPr>
        <p:blipFill rotWithShape="1">
          <a:blip r:embed="rId3" cstate="print">
            <a:extLst>
              <a:ext uri="{28A0092B-C50C-407E-A947-70E740481C1C}">
                <a14:useLocalDpi xmlns:a14="http://schemas.microsoft.com/office/drawing/2010/main" val="0"/>
              </a:ext>
            </a:extLst>
          </a:blip>
          <a:srcRect l="15993" t="2008" b="46746"/>
          <a:stretch/>
        </p:blipFill>
        <p:spPr bwMode="auto">
          <a:xfrm>
            <a:off x="2197700" y="1491296"/>
            <a:ext cx="8235491" cy="4561545"/>
          </a:xfrm>
          <a:prstGeom prst="rect">
            <a:avLst/>
          </a:prstGeom>
          <a:noFill/>
          <a:ln>
            <a:solidFill>
              <a:schemeClr val="accent1">
                <a:lumMod val="60000"/>
                <a:lumOff val="40000"/>
              </a:schemeClr>
            </a:solidFill>
          </a:ln>
        </p:spPr>
      </p:pic>
    </p:spTree>
    <p:extLst>
      <p:ext uri="{BB962C8B-B14F-4D97-AF65-F5344CB8AC3E}">
        <p14:creationId xmlns:p14="http://schemas.microsoft.com/office/powerpoint/2010/main" val="14425554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p:txBody>
          <a:bodyPr>
            <a:normAutofit fontScale="90000"/>
          </a:bodyPr>
          <a:lstStyle/>
          <a:p>
            <a:r>
              <a:rPr lang="en-GB" sz="4400" dirty="0"/>
              <a:t>EOSC Portal Monitoring Tool v3.00</a:t>
            </a:r>
            <a:endParaRPr lang="it-IT" sz="4400" dirty="0"/>
          </a:p>
        </p:txBody>
      </p:sp>
    </p:spTree>
    <p:extLst>
      <p:ext uri="{BB962C8B-B14F-4D97-AF65-F5344CB8AC3E}">
        <p14:creationId xmlns:p14="http://schemas.microsoft.com/office/powerpoint/2010/main" val="282128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3A32C-48F9-403D-B045-4B5778702CE1}"/>
              </a:ext>
            </a:extLst>
          </p:cNvPr>
          <p:cNvSpPr>
            <a:spLocks noGrp="1"/>
          </p:cNvSpPr>
          <p:nvPr>
            <p:ph type="dt" sz="half" idx="10"/>
          </p:nvPr>
        </p:nvSpPr>
        <p:spPr/>
        <p:txBody>
          <a:bodyPr/>
          <a:lstStyle/>
          <a:p>
            <a:fld id="{57F1060E-D8E2-1D47-BF3C-BAFA39507C3B}" type="datetime1">
              <a:rPr lang="it-IT" smtClean="0"/>
              <a:t>17/12/2020</a:t>
            </a:fld>
            <a:endParaRPr lang="it-IT"/>
          </a:p>
        </p:txBody>
      </p:sp>
      <p:sp>
        <p:nvSpPr>
          <p:cNvPr id="3" name="Slide Number Placeholder 2">
            <a:extLst>
              <a:ext uri="{FF2B5EF4-FFF2-40B4-BE49-F238E27FC236}">
                <a16:creationId xmlns:a16="http://schemas.microsoft.com/office/drawing/2014/main" id="{9BE7757C-6B48-478A-8E2A-8B2BCEC74300}"/>
              </a:ext>
            </a:extLst>
          </p:cNvPr>
          <p:cNvSpPr>
            <a:spLocks noGrp="1"/>
          </p:cNvSpPr>
          <p:nvPr>
            <p:ph type="sldNum" sz="quarter" idx="12"/>
          </p:nvPr>
        </p:nvSpPr>
        <p:spPr/>
        <p:txBody>
          <a:bodyPr/>
          <a:lstStyle/>
          <a:p>
            <a:fld id="{345175DA-277F-B548-B500-1BF71FE23091}" type="slidenum">
              <a:rPr lang="it-IT" smtClean="0"/>
              <a:t>19</a:t>
            </a:fld>
            <a:endParaRPr lang="it-IT"/>
          </a:p>
        </p:txBody>
      </p:sp>
      <p:sp>
        <p:nvSpPr>
          <p:cNvPr id="4" name="Title 3">
            <a:extLst>
              <a:ext uri="{FF2B5EF4-FFF2-40B4-BE49-F238E27FC236}">
                <a16:creationId xmlns:a16="http://schemas.microsoft.com/office/drawing/2014/main" id="{F1304933-04C6-49BF-BCE8-D04C3918764C}"/>
              </a:ext>
            </a:extLst>
          </p:cNvPr>
          <p:cNvSpPr>
            <a:spLocks noGrp="1"/>
          </p:cNvSpPr>
          <p:nvPr>
            <p:ph type="title"/>
          </p:nvPr>
        </p:nvSpPr>
        <p:spPr>
          <a:xfrm>
            <a:off x="3385752" y="690432"/>
            <a:ext cx="8167340" cy="610818"/>
          </a:xfrm>
        </p:spPr>
        <p:txBody>
          <a:bodyPr>
            <a:noAutofit/>
          </a:bodyPr>
          <a:lstStyle/>
          <a:p>
            <a:pPr marL="342900" lvl="0" indent="-342900">
              <a:tabLst>
                <a:tab pos="457200" algn="l"/>
              </a:tabLst>
            </a:pPr>
            <a:r>
              <a:rPr lang="en-150" sz="3200" u="sng" dirty="0">
                <a:solidFill>
                  <a:srgbClr val="0000FF"/>
                </a:solidFill>
                <a:effectLst/>
                <a:latin typeface="Calibri" panose="020F0502020204030204" pitchFamily="34" charset="0"/>
                <a:ea typeface="Times New Roman" panose="02020603050405020304" pitchFamily="18" charset="0"/>
                <a:hlinkClick r:id="rId2"/>
              </a:rPr>
              <a:t>https://stats.jnp.gr/</a:t>
            </a:r>
            <a:r>
              <a:rPr lang="en-US" sz="3200" u="sng" dirty="0">
                <a:solidFill>
                  <a:srgbClr val="0000FF"/>
                </a:solidFill>
                <a:effectLst/>
                <a:latin typeface="Calibri" panose="020F0502020204030204" pitchFamily="34" charset="0"/>
                <a:ea typeface="Times New Roman" panose="02020603050405020304" pitchFamily="18" charset="0"/>
              </a:rPr>
              <a:t> </a:t>
            </a:r>
            <a:br>
              <a:rPr lang="en-US" sz="3200" u="sng" dirty="0">
                <a:solidFill>
                  <a:srgbClr val="0000FF"/>
                </a:solidFill>
                <a:effectLst/>
                <a:latin typeface="Calibri" panose="020F0502020204030204" pitchFamily="34" charset="0"/>
                <a:ea typeface="Times New Roman" panose="02020603050405020304" pitchFamily="18" charset="0"/>
              </a:rPr>
            </a:br>
            <a:r>
              <a:rPr lang="en-US" sz="3200" dirty="0">
                <a:solidFill>
                  <a:srgbClr val="0000FF"/>
                </a:solidFill>
                <a:ea typeface="Times New Roman" panose="02020603050405020304" pitchFamily="18" charset="0"/>
              </a:rPr>
              <a:t>l</a:t>
            </a:r>
            <a:r>
              <a:rPr lang="en-150" sz="3200" dirty="0" err="1">
                <a:effectLst/>
                <a:latin typeface="Calibri" panose="020F0502020204030204" pitchFamily="34" charset="0"/>
                <a:ea typeface="Times New Roman" panose="02020603050405020304" pitchFamily="18" charset="0"/>
              </a:rPr>
              <a:t>ogin</a:t>
            </a:r>
            <a:r>
              <a:rPr lang="en-150" sz="3200" dirty="0">
                <a:effectLst/>
                <a:latin typeface="Calibri" panose="020F0502020204030204" pitchFamily="34" charset="0"/>
                <a:ea typeface="Times New Roman" panose="02020603050405020304" pitchFamily="18" charset="0"/>
              </a:rPr>
              <a:t>: </a:t>
            </a:r>
            <a:r>
              <a:rPr lang="en-150" sz="3200" dirty="0" err="1">
                <a:effectLst/>
                <a:latin typeface="Calibri" panose="020F0502020204030204" pitchFamily="34" charset="0"/>
                <a:ea typeface="Times New Roman" panose="02020603050405020304" pitchFamily="18" charset="0"/>
              </a:rPr>
              <a:t>ec</a:t>
            </a:r>
            <a:r>
              <a:rPr lang="en-150" sz="3200" dirty="0">
                <a:effectLst/>
                <a:latin typeface="Calibri" panose="020F0502020204030204" pitchFamily="34" charset="0"/>
                <a:ea typeface="Times New Roman" panose="02020603050405020304" pitchFamily="18" charset="0"/>
              </a:rPr>
              <a:t>-enhance</a:t>
            </a:r>
            <a:r>
              <a:rPr lang="en-US" sz="3200" dirty="0">
                <a:effectLst/>
                <a:latin typeface="Calibri" panose="020F0502020204030204" pitchFamily="34" charset="0"/>
                <a:ea typeface="Times New Roman" panose="02020603050405020304" pitchFamily="18" charset="0"/>
              </a:rPr>
              <a:t>, p</a:t>
            </a:r>
            <a:r>
              <a:rPr lang="en-150" sz="3200" dirty="0">
                <a:effectLst/>
                <a:latin typeface="Calibri" panose="020F0502020204030204" pitchFamily="34" charset="0"/>
                <a:ea typeface="Times New Roman" panose="02020603050405020304" pitchFamily="18" charset="0"/>
              </a:rPr>
              <a:t>ass</a:t>
            </a:r>
            <a:r>
              <a:rPr lang="en-US" sz="3200" dirty="0">
                <a:effectLst/>
                <a:latin typeface="Calibri" panose="020F0502020204030204" pitchFamily="34" charset="0"/>
                <a:ea typeface="Times New Roman" panose="02020603050405020304" pitchFamily="18" charset="0"/>
              </a:rPr>
              <a:t>word</a:t>
            </a:r>
            <a:r>
              <a:rPr lang="en-150" sz="3200" dirty="0">
                <a:effectLst/>
                <a:latin typeface="Calibri" panose="020F0502020204030204" pitchFamily="34" charset="0"/>
                <a:ea typeface="Times New Roman" panose="02020603050405020304" pitchFamily="18" charset="0"/>
              </a:rPr>
              <a:t>: Jvri2exfkCxL</a:t>
            </a:r>
            <a:br>
              <a:rPr lang="en-150" sz="3200" dirty="0">
                <a:effectLst/>
                <a:latin typeface="Calibri" panose="020F0502020204030204" pitchFamily="34" charset="0"/>
                <a:ea typeface="Calibri" panose="020F0502020204030204" pitchFamily="34" charset="0"/>
              </a:rPr>
            </a:br>
            <a:endParaRPr lang="en-GB" sz="3200" dirty="0"/>
          </a:p>
        </p:txBody>
      </p:sp>
      <p:pic>
        <p:nvPicPr>
          <p:cNvPr id="5" name="Picture 4" descr="Graphical user interface&#10;&#10;Description automatically generated">
            <a:extLst>
              <a:ext uri="{FF2B5EF4-FFF2-40B4-BE49-F238E27FC236}">
                <a16:creationId xmlns:a16="http://schemas.microsoft.com/office/drawing/2014/main" id="{BEBA1839-B88D-4FA4-B09F-13296DDC7020}"/>
              </a:ext>
            </a:extLst>
          </p:cNvPr>
          <p:cNvPicPr>
            <a:picLocks noChangeAspect="1"/>
          </p:cNvPicPr>
          <p:nvPr/>
        </p:nvPicPr>
        <p:blipFill>
          <a:blip r:embed="rId3"/>
          <a:stretch>
            <a:fillRect/>
          </a:stretch>
        </p:blipFill>
        <p:spPr>
          <a:xfrm>
            <a:off x="1239755" y="1446062"/>
            <a:ext cx="9646735" cy="4815748"/>
          </a:xfrm>
          <a:prstGeom prst="rect">
            <a:avLst/>
          </a:prstGeom>
        </p:spPr>
      </p:pic>
    </p:spTree>
    <p:extLst>
      <p:ext uri="{BB962C8B-B14F-4D97-AF65-F5344CB8AC3E}">
        <p14:creationId xmlns:p14="http://schemas.microsoft.com/office/powerpoint/2010/main" val="78857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506DA1-1B22-4757-991E-29AD189DA06A}"/>
              </a:ext>
            </a:extLst>
          </p:cNvPr>
          <p:cNvSpPr>
            <a:spLocks noGrp="1"/>
          </p:cNvSpPr>
          <p:nvPr>
            <p:ph type="sldNum" sz="quarter" idx="12"/>
          </p:nvPr>
        </p:nvSpPr>
        <p:spPr/>
        <p:txBody>
          <a:bodyPr/>
          <a:lstStyle/>
          <a:p>
            <a:fld id="{345175DA-277F-B548-B500-1BF71FE23091}" type="slidenum">
              <a:rPr lang="it-IT" smtClean="0"/>
              <a:t>2</a:t>
            </a:fld>
            <a:endParaRPr lang="it-IT"/>
          </a:p>
        </p:txBody>
      </p:sp>
      <p:sp>
        <p:nvSpPr>
          <p:cNvPr id="4" name="Title 3">
            <a:extLst>
              <a:ext uri="{FF2B5EF4-FFF2-40B4-BE49-F238E27FC236}">
                <a16:creationId xmlns:a16="http://schemas.microsoft.com/office/drawing/2014/main" id="{CA1F58B8-FD10-43E4-A77A-E52639047BE2}"/>
              </a:ext>
            </a:extLst>
          </p:cNvPr>
          <p:cNvSpPr>
            <a:spLocks noGrp="1"/>
          </p:cNvSpPr>
          <p:nvPr>
            <p:ph type="title"/>
          </p:nvPr>
        </p:nvSpPr>
        <p:spPr/>
        <p:txBody>
          <a:bodyPr>
            <a:normAutofit fontScale="90000"/>
          </a:bodyPr>
          <a:lstStyle/>
          <a:p>
            <a:r>
              <a:rPr lang="en-GB" dirty="0"/>
              <a:t>Overview</a:t>
            </a:r>
          </a:p>
        </p:txBody>
      </p:sp>
      <p:sp>
        <p:nvSpPr>
          <p:cNvPr id="5" name="Content Placeholder 4">
            <a:extLst>
              <a:ext uri="{FF2B5EF4-FFF2-40B4-BE49-F238E27FC236}">
                <a16:creationId xmlns:a16="http://schemas.microsoft.com/office/drawing/2014/main" id="{1B200DFB-72B2-4CE8-8758-EE5D3BD169C5}"/>
              </a:ext>
            </a:extLst>
          </p:cNvPr>
          <p:cNvSpPr>
            <a:spLocks noGrp="1"/>
          </p:cNvSpPr>
          <p:nvPr>
            <p:ph idx="1"/>
          </p:nvPr>
        </p:nvSpPr>
        <p:spPr>
          <a:xfrm>
            <a:off x="420130" y="1495168"/>
            <a:ext cx="11771870" cy="5053913"/>
          </a:xfrm>
        </p:spPr>
        <p:txBody>
          <a:bodyPr>
            <a:normAutofit lnSpcReduction="10000"/>
          </a:bodyPr>
          <a:lstStyle/>
          <a:p>
            <a:r>
              <a:rPr lang="en-GB" dirty="0"/>
              <a:t> </a:t>
            </a:r>
            <a:r>
              <a:rPr lang="en-US" dirty="0"/>
              <a:t>EOSC Portal </a:t>
            </a:r>
            <a:r>
              <a:rPr lang="en-GB" dirty="0"/>
              <a:t>Definitions</a:t>
            </a:r>
          </a:p>
          <a:p>
            <a:r>
              <a:rPr lang="en-GB" dirty="0"/>
              <a:t> EOSC Portal Functional and Non-Functional </a:t>
            </a:r>
            <a:r>
              <a:rPr lang="en-US" dirty="0"/>
              <a:t>Requirements v.2020</a:t>
            </a:r>
            <a:endParaRPr lang="en-GB" dirty="0"/>
          </a:p>
          <a:p>
            <a:r>
              <a:rPr lang="en-GB" dirty="0"/>
              <a:t> EOSC Portal Profiles v3.00 </a:t>
            </a:r>
          </a:p>
          <a:p>
            <a:r>
              <a:rPr lang="en-GB" dirty="0"/>
              <a:t> EOSC Portal Onboarding Process v3.00 </a:t>
            </a:r>
          </a:p>
          <a:p>
            <a:r>
              <a:rPr lang="en-GB" dirty="0"/>
              <a:t> Migration Process to v3.00and Merging of EOSC Portal Registries</a:t>
            </a:r>
          </a:p>
          <a:p>
            <a:r>
              <a:rPr lang="en-GB" dirty="0"/>
              <a:t> EOSC Portal Onboarding Operations v3.00</a:t>
            </a:r>
          </a:p>
          <a:p>
            <a:r>
              <a:rPr lang="en-GB" dirty="0"/>
              <a:t> EOSC Portal Monitoring Portal v3.00</a:t>
            </a:r>
          </a:p>
          <a:p>
            <a:r>
              <a:rPr lang="en-GB" dirty="0"/>
              <a:t> EOSC Portal Tutorial Modules v3.00</a:t>
            </a:r>
          </a:p>
          <a:p>
            <a:r>
              <a:rPr lang="en-GB" dirty="0"/>
              <a:t> EOSC Portal Documentation</a:t>
            </a:r>
          </a:p>
          <a:p>
            <a:r>
              <a:rPr lang="en-GB" dirty="0"/>
              <a:t> Future Plans</a:t>
            </a:r>
          </a:p>
          <a:p>
            <a:endParaRPr lang="en-GB" dirty="0"/>
          </a:p>
          <a:p>
            <a:endParaRPr lang="en-GB" dirty="0"/>
          </a:p>
        </p:txBody>
      </p:sp>
      <p:sp>
        <p:nvSpPr>
          <p:cNvPr id="2" name="Date Placeholder 1">
            <a:extLst>
              <a:ext uri="{FF2B5EF4-FFF2-40B4-BE49-F238E27FC236}">
                <a16:creationId xmlns:a16="http://schemas.microsoft.com/office/drawing/2014/main" id="{1D8124D9-66A0-4594-9BBA-5E82534C3739}"/>
              </a:ext>
            </a:extLst>
          </p:cNvPr>
          <p:cNvSpPr>
            <a:spLocks noGrp="1"/>
          </p:cNvSpPr>
          <p:nvPr>
            <p:ph type="dt" sz="half" idx="4294967295"/>
          </p:nvPr>
        </p:nvSpPr>
        <p:spPr>
          <a:xfrm>
            <a:off x="10856913" y="6407150"/>
            <a:ext cx="1335087" cy="365125"/>
          </a:xfrm>
        </p:spPr>
        <p:txBody>
          <a:bodyPr/>
          <a:lstStyle/>
          <a:p>
            <a:fld id="{57F1060E-D8E2-1D47-BF3C-BAFA39507C3B}" type="datetime1">
              <a:rPr lang="it-IT" smtClean="0"/>
              <a:t>17/12/2020</a:t>
            </a:fld>
            <a:endParaRPr lang="it-IT"/>
          </a:p>
        </p:txBody>
      </p:sp>
    </p:spTree>
    <p:extLst>
      <p:ext uri="{BB962C8B-B14F-4D97-AF65-F5344CB8AC3E}">
        <p14:creationId xmlns:p14="http://schemas.microsoft.com/office/powerpoint/2010/main" val="1186517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p:txBody>
          <a:bodyPr>
            <a:normAutofit fontScale="90000"/>
          </a:bodyPr>
          <a:lstStyle/>
          <a:p>
            <a:r>
              <a:rPr lang="en-GB" sz="4400" dirty="0"/>
              <a:t>EOSC Portal Tutorials</a:t>
            </a:r>
            <a:endParaRPr lang="it-IT" sz="4400" dirty="0"/>
          </a:p>
        </p:txBody>
      </p:sp>
    </p:spTree>
    <p:extLst>
      <p:ext uri="{BB962C8B-B14F-4D97-AF65-F5344CB8AC3E}">
        <p14:creationId xmlns:p14="http://schemas.microsoft.com/office/powerpoint/2010/main" val="823856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8A6A6-BDC2-42AF-83FB-AF86F523A8E1}"/>
              </a:ext>
            </a:extLst>
          </p:cNvPr>
          <p:cNvSpPr>
            <a:spLocks noGrp="1"/>
          </p:cNvSpPr>
          <p:nvPr>
            <p:ph type="dt" sz="half" idx="10"/>
          </p:nvPr>
        </p:nvSpPr>
        <p:spPr/>
        <p:txBody>
          <a:bodyPr/>
          <a:lstStyle/>
          <a:p>
            <a:fld id="{143D9A8C-9EBF-DB49-9B9D-05E37584E40B}" type="datetime1">
              <a:rPr lang="it-IT" smtClean="0"/>
              <a:t>17/12/2020</a:t>
            </a:fld>
            <a:endParaRPr lang="it-IT"/>
          </a:p>
        </p:txBody>
      </p:sp>
      <p:sp>
        <p:nvSpPr>
          <p:cNvPr id="4" name="Slide Number Placeholder 3">
            <a:extLst>
              <a:ext uri="{FF2B5EF4-FFF2-40B4-BE49-F238E27FC236}">
                <a16:creationId xmlns:a16="http://schemas.microsoft.com/office/drawing/2014/main" id="{3871679D-4E2F-4C9B-A9EE-3D1F43FCB467}"/>
              </a:ext>
            </a:extLst>
          </p:cNvPr>
          <p:cNvSpPr>
            <a:spLocks noGrp="1"/>
          </p:cNvSpPr>
          <p:nvPr>
            <p:ph type="sldNum" sz="quarter" idx="12"/>
          </p:nvPr>
        </p:nvSpPr>
        <p:spPr/>
        <p:txBody>
          <a:bodyPr/>
          <a:lstStyle/>
          <a:p>
            <a:fld id="{345175DA-277F-B548-B500-1BF71FE23091}" type="slidenum">
              <a:rPr lang="it-IT" smtClean="0"/>
              <a:t>21</a:t>
            </a:fld>
            <a:endParaRPr lang="it-IT"/>
          </a:p>
        </p:txBody>
      </p:sp>
      <p:sp>
        <p:nvSpPr>
          <p:cNvPr id="6" name="Title 5">
            <a:extLst>
              <a:ext uri="{FF2B5EF4-FFF2-40B4-BE49-F238E27FC236}">
                <a16:creationId xmlns:a16="http://schemas.microsoft.com/office/drawing/2014/main" id="{D0D27B04-D34E-42CD-AB39-A63E00FEEC54}"/>
              </a:ext>
            </a:extLst>
          </p:cNvPr>
          <p:cNvSpPr>
            <a:spLocks noGrp="1"/>
          </p:cNvSpPr>
          <p:nvPr>
            <p:ph type="title"/>
          </p:nvPr>
        </p:nvSpPr>
        <p:spPr/>
        <p:txBody>
          <a:bodyPr>
            <a:noAutofit/>
          </a:bodyPr>
          <a:lstStyle/>
          <a:p>
            <a:r>
              <a:rPr lang="en-GB" sz="2800" dirty="0">
                <a:hlinkClick r:id="rId2"/>
              </a:rPr>
              <a:t>https://www.eosc-portal.eu/using-the-portal</a:t>
            </a:r>
            <a:r>
              <a:rPr lang="en-GB" sz="2800" dirty="0"/>
              <a:t> </a:t>
            </a:r>
          </a:p>
        </p:txBody>
      </p:sp>
      <p:pic>
        <p:nvPicPr>
          <p:cNvPr id="8" name="Picture 7" descr="A picture containing graphical user interface&#10;&#10;Description automatically generated">
            <a:extLst>
              <a:ext uri="{FF2B5EF4-FFF2-40B4-BE49-F238E27FC236}">
                <a16:creationId xmlns:a16="http://schemas.microsoft.com/office/drawing/2014/main" id="{569867CB-C3F4-4839-909A-00C4B8F5F61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4197" y="1532647"/>
            <a:ext cx="3240000" cy="2016000"/>
          </a:xfrm>
          <a:prstGeom prst="rect">
            <a:avLst/>
          </a:prstGeom>
          <a:ln>
            <a:solidFill>
              <a:schemeClr val="accent1"/>
            </a:solidFill>
          </a:ln>
        </p:spPr>
      </p:pic>
      <p:pic>
        <p:nvPicPr>
          <p:cNvPr id="9" name="Picture 8">
            <a:extLst>
              <a:ext uri="{FF2B5EF4-FFF2-40B4-BE49-F238E27FC236}">
                <a16:creationId xmlns:a16="http://schemas.microsoft.com/office/drawing/2014/main" id="{80DCB015-4F88-4046-8082-8957D18705A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476000" y="1532647"/>
            <a:ext cx="3240000" cy="2016000"/>
          </a:xfrm>
          <a:prstGeom prst="rect">
            <a:avLst/>
          </a:prstGeom>
          <a:ln>
            <a:solidFill>
              <a:schemeClr val="accent1"/>
            </a:solidFill>
          </a:ln>
        </p:spPr>
      </p:pic>
      <p:pic>
        <p:nvPicPr>
          <p:cNvPr id="10" name="Picture 9" descr="A picture containing graphical user interface&#10;&#10;Description automatically generated">
            <a:extLst>
              <a:ext uri="{FF2B5EF4-FFF2-40B4-BE49-F238E27FC236}">
                <a16:creationId xmlns:a16="http://schemas.microsoft.com/office/drawing/2014/main" id="{A0873422-E29F-4CAF-9936-C743185A464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387803" y="1519151"/>
            <a:ext cx="3240000" cy="2016000"/>
          </a:xfrm>
          <a:prstGeom prst="rect">
            <a:avLst/>
          </a:prstGeom>
          <a:ln>
            <a:solidFill>
              <a:schemeClr val="accent1"/>
            </a:solidFill>
          </a:ln>
        </p:spPr>
      </p:pic>
      <p:pic>
        <p:nvPicPr>
          <p:cNvPr id="11" name="Picture 10" descr="A picture containing graphical user interface&#10;&#10;Description automatically generated">
            <a:extLst>
              <a:ext uri="{FF2B5EF4-FFF2-40B4-BE49-F238E27FC236}">
                <a16:creationId xmlns:a16="http://schemas.microsoft.com/office/drawing/2014/main" id="{4D617A2C-31D6-4A22-A2CE-4C8AD330C4C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64197" y="4174354"/>
            <a:ext cx="3240000" cy="2016000"/>
          </a:xfrm>
          <a:prstGeom prst="rect">
            <a:avLst/>
          </a:prstGeom>
          <a:ln>
            <a:solidFill>
              <a:schemeClr val="accent1"/>
            </a:solidFill>
          </a:ln>
        </p:spPr>
      </p:pic>
      <p:pic>
        <p:nvPicPr>
          <p:cNvPr id="12" name="Picture 11" descr="A picture containing graphical user interface&#10;&#10;Description automatically generated">
            <a:extLst>
              <a:ext uri="{FF2B5EF4-FFF2-40B4-BE49-F238E27FC236}">
                <a16:creationId xmlns:a16="http://schemas.microsoft.com/office/drawing/2014/main" id="{3F2B99CC-0A49-48BC-ABC6-D36FE1A6A63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476000" y="4174354"/>
            <a:ext cx="3240000" cy="2016000"/>
          </a:xfrm>
          <a:prstGeom prst="rect">
            <a:avLst/>
          </a:prstGeom>
          <a:ln>
            <a:solidFill>
              <a:schemeClr val="accent1"/>
            </a:solidFill>
          </a:ln>
        </p:spPr>
      </p:pic>
      <p:pic>
        <p:nvPicPr>
          <p:cNvPr id="13" name="Picture 12" descr="A picture containing graphical user interface&#10;&#10;Description automatically generated">
            <a:extLst>
              <a:ext uri="{FF2B5EF4-FFF2-40B4-BE49-F238E27FC236}">
                <a16:creationId xmlns:a16="http://schemas.microsoft.com/office/drawing/2014/main" id="{419377A4-B3DB-4366-8070-64AE8A55DBA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387803" y="4174354"/>
            <a:ext cx="3240000" cy="2016000"/>
          </a:xfrm>
          <a:prstGeom prst="rect">
            <a:avLst/>
          </a:prstGeom>
          <a:ln>
            <a:solidFill>
              <a:schemeClr val="accent1"/>
            </a:solidFill>
          </a:ln>
        </p:spPr>
      </p:pic>
    </p:spTree>
    <p:extLst>
      <p:ext uri="{BB962C8B-B14F-4D97-AF65-F5344CB8AC3E}">
        <p14:creationId xmlns:p14="http://schemas.microsoft.com/office/powerpoint/2010/main" val="265034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p:txBody>
          <a:bodyPr>
            <a:normAutofit fontScale="90000"/>
          </a:bodyPr>
          <a:lstStyle/>
          <a:p>
            <a:r>
              <a:rPr lang="en-GB" sz="4400" dirty="0"/>
              <a:t>EOSC Portal Documentation</a:t>
            </a:r>
            <a:endParaRPr lang="it-IT" sz="4400" dirty="0"/>
          </a:p>
        </p:txBody>
      </p:sp>
    </p:spTree>
    <p:extLst>
      <p:ext uri="{BB962C8B-B14F-4D97-AF65-F5344CB8AC3E}">
        <p14:creationId xmlns:p14="http://schemas.microsoft.com/office/powerpoint/2010/main" val="255280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71679D-4E2F-4C9B-A9EE-3D1F43FCB4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175DA-277F-B548-B500-1BF71FE23091}" type="slidenum">
              <a:rPr kumimoji="0" lang="it-IT" sz="1200" b="0" i="0" u="none" strike="noStrike" kern="1200" cap="none" spc="0" normalizeH="0" baseline="0" noProof="0" smtClean="0">
                <a:ln>
                  <a:noFill/>
                </a:ln>
                <a:solidFill>
                  <a:srgbClr val="7FCDE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srgbClr val="7FCDE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D0D27B04-D34E-42CD-AB39-A63E00FEEC54}"/>
              </a:ext>
            </a:extLst>
          </p:cNvPr>
          <p:cNvSpPr>
            <a:spLocks noGrp="1"/>
          </p:cNvSpPr>
          <p:nvPr>
            <p:ph type="title"/>
          </p:nvPr>
        </p:nvSpPr>
        <p:spPr>
          <a:xfrm>
            <a:off x="3348682" y="690432"/>
            <a:ext cx="8204410" cy="610818"/>
          </a:xfrm>
        </p:spPr>
        <p:txBody>
          <a:bodyPr>
            <a:noAutofit/>
          </a:bodyPr>
          <a:lstStyle/>
          <a:p>
            <a:r>
              <a:rPr lang="en-US" sz="2700" dirty="0">
                <a:hlinkClick r:id="rId2"/>
              </a:rPr>
              <a:t>https://www.eosc-portal.eu/providers-documentation</a:t>
            </a:r>
            <a:r>
              <a:rPr lang="en-US" sz="2700" dirty="0"/>
              <a:t> </a:t>
            </a:r>
            <a:endParaRPr lang="en-GB" sz="2700" dirty="0"/>
          </a:p>
        </p:txBody>
      </p:sp>
      <p:pic>
        <p:nvPicPr>
          <p:cNvPr id="9" name="Picture 8" descr="Graphical user interface, text&#10;&#10;Description automatically generated">
            <a:extLst>
              <a:ext uri="{FF2B5EF4-FFF2-40B4-BE49-F238E27FC236}">
                <a16:creationId xmlns:a16="http://schemas.microsoft.com/office/drawing/2014/main" id="{F2E62A3F-F364-4592-8B2A-4505BBF61D22}"/>
              </a:ext>
            </a:extLst>
          </p:cNvPr>
          <p:cNvPicPr>
            <a:picLocks noChangeAspect="1"/>
          </p:cNvPicPr>
          <p:nvPr/>
        </p:nvPicPr>
        <p:blipFill>
          <a:blip r:embed="rId3"/>
          <a:stretch>
            <a:fillRect/>
          </a:stretch>
        </p:blipFill>
        <p:spPr>
          <a:xfrm>
            <a:off x="241025" y="1465857"/>
            <a:ext cx="3606161" cy="4811375"/>
          </a:xfrm>
          <a:prstGeom prst="rect">
            <a:avLst/>
          </a:prstGeom>
          <a:ln>
            <a:solidFill>
              <a:schemeClr val="accent1"/>
            </a:solidFill>
          </a:ln>
        </p:spPr>
      </p:pic>
      <p:pic>
        <p:nvPicPr>
          <p:cNvPr id="11" name="Picture 10" descr="Graphical user interface, text&#10;&#10;Description automatically generated">
            <a:extLst>
              <a:ext uri="{FF2B5EF4-FFF2-40B4-BE49-F238E27FC236}">
                <a16:creationId xmlns:a16="http://schemas.microsoft.com/office/drawing/2014/main" id="{0D7D9A0C-8B7D-4A88-89AF-E8455E77F8DF}"/>
              </a:ext>
            </a:extLst>
          </p:cNvPr>
          <p:cNvPicPr>
            <a:picLocks noChangeAspect="1"/>
          </p:cNvPicPr>
          <p:nvPr/>
        </p:nvPicPr>
        <p:blipFill>
          <a:blip r:embed="rId4"/>
          <a:stretch>
            <a:fillRect/>
          </a:stretch>
        </p:blipFill>
        <p:spPr>
          <a:xfrm>
            <a:off x="4044185" y="1465857"/>
            <a:ext cx="3606161" cy="4811375"/>
          </a:xfrm>
          <a:prstGeom prst="rect">
            <a:avLst/>
          </a:prstGeom>
          <a:ln>
            <a:solidFill>
              <a:schemeClr val="accent1"/>
            </a:solidFill>
          </a:ln>
        </p:spPr>
      </p:pic>
      <p:pic>
        <p:nvPicPr>
          <p:cNvPr id="13" name="Picture 12" descr="Graphical user interface&#10;&#10;Description automatically generated">
            <a:extLst>
              <a:ext uri="{FF2B5EF4-FFF2-40B4-BE49-F238E27FC236}">
                <a16:creationId xmlns:a16="http://schemas.microsoft.com/office/drawing/2014/main" id="{A8999469-8730-4AD1-BC62-E65C7F3929E3}"/>
              </a:ext>
            </a:extLst>
          </p:cNvPr>
          <p:cNvPicPr>
            <a:picLocks noChangeAspect="1"/>
          </p:cNvPicPr>
          <p:nvPr/>
        </p:nvPicPr>
        <p:blipFill>
          <a:blip r:embed="rId5"/>
          <a:stretch>
            <a:fillRect/>
          </a:stretch>
        </p:blipFill>
        <p:spPr>
          <a:xfrm>
            <a:off x="7855303" y="1465857"/>
            <a:ext cx="4095672" cy="4811375"/>
          </a:xfrm>
          <a:prstGeom prst="rect">
            <a:avLst/>
          </a:prstGeom>
          <a:ln>
            <a:solidFill>
              <a:schemeClr val="accent1"/>
            </a:solidFill>
          </a:ln>
        </p:spPr>
      </p:pic>
    </p:spTree>
    <p:extLst>
      <p:ext uri="{BB962C8B-B14F-4D97-AF65-F5344CB8AC3E}">
        <p14:creationId xmlns:p14="http://schemas.microsoft.com/office/powerpoint/2010/main" val="1948232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p:txBody>
          <a:bodyPr>
            <a:normAutofit fontScale="90000"/>
          </a:bodyPr>
          <a:lstStyle/>
          <a:p>
            <a:r>
              <a:rPr lang="en-GB" sz="4400" dirty="0"/>
              <a:t>Future Plans</a:t>
            </a:r>
            <a:endParaRPr lang="it-IT" sz="4400" dirty="0"/>
          </a:p>
        </p:txBody>
      </p:sp>
    </p:spTree>
    <p:extLst>
      <p:ext uri="{BB962C8B-B14F-4D97-AF65-F5344CB8AC3E}">
        <p14:creationId xmlns:p14="http://schemas.microsoft.com/office/powerpoint/2010/main" val="217459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590" y="498764"/>
            <a:ext cx="8294502" cy="1107286"/>
          </a:xfrm>
        </p:spPr>
        <p:txBody>
          <a:bodyPr>
            <a:normAutofit fontScale="90000"/>
          </a:bodyPr>
          <a:lstStyle/>
          <a:p>
            <a:br>
              <a:rPr lang="en-US" dirty="0"/>
            </a:br>
            <a:r>
              <a:rPr lang="en-US" dirty="0"/>
              <a:t>WP2 Planning for 2021</a:t>
            </a:r>
            <a:br>
              <a:rPr lang="en-US" sz="4000" b="0" i="0" dirty="0">
                <a:solidFill>
                  <a:srgbClr val="333333"/>
                </a:solidFill>
                <a:effectLst/>
                <a:latin typeface="-apple-system"/>
              </a:rPr>
            </a:br>
            <a:r>
              <a:rPr lang="en-US" dirty="0"/>
              <a:t> </a:t>
            </a:r>
          </a:p>
        </p:txBody>
      </p:sp>
      <p:sp>
        <p:nvSpPr>
          <p:cNvPr id="4" name="Footer Placeholder 3"/>
          <p:cNvSpPr>
            <a:spLocks noGrp="1"/>
          </p:cNvSpPr>
          <p:nvPr>
            <p:ph type="ftr" sz="quarter" idx="11"/>
          </p:nvPr>
        </p:nvSpPr>
        <p:spPr/>
        <p:txBody>
          <a:bodyPr/>
          <a:lstStyle/>
          <a:p>
            <a:endParaRPr lang="en-GB" altLang="en-US"/>
          </a:p>
        </p:txBody>
      </p:sp>
      <p:graphicFrame>
        <p:nvGraphicFramePr>
          <p:cNvPr id="8" name="Table 7">
            <a:extLst>
              <a:ext uri="{FF2B5EF4-FFF2-40B4-BE49-F238E27FC236}">
                <a16:creationId xmlns:a16="http://schemas.microsoft.com/office/drawing/2014/main" id="{4452B770-A31B-42D8-A14A-7C37BD6E8273}"/>
              </a:ext>
            </a:extLst>
          </p:cNvPr>
          <p:cNvGraphicFramePr>
            <a:graphicFrameLocks noGrp="1"/>
          </p:cNvGraphicFramePr>
          <p:nvPr>
            <p:extLst>
              <p:ext uri="{D42A27DB-BD31-4B8C-83A1-F6EECF244321}">
                <p14:modId xmlns:p14="http://schemas.microsoft.com/office/powerpoint/2010/main" val="628220092"/>
              </p:ext>
            </p:extLst>
          </p:nvPr>
        </p:nvGraphicFramePr>
        <p:xfrm>
          <a:off x="391160" y="1409546"/>
          <a:ext cx="10932739" cy="5124862"/>
        </p:xfrm>
        <a:graphic>
          <a:graphicData uri="http://schemas.openxmlformats.org/drawingml/2006/table">
            <a:tbl>
              <a:tblPr firstRow="1" firstCol="1" bandRow="1">
                <a:tableStyleId>{B301B821-A1FF-4177-AEE7-76D212191A09}</a:tableStyleId>
              </a:tblPr>
              <a:tblGrid>
                <a:gridCol w="8627251">
                  <a:extLst>
                    <a:ext uri="{9D8B030D-6E8A-4147-A177-3AD203B41FA5}">
                      <a16:colId xmlns:a16="http://schemas.microsoft.com/office/drawing/2014/main" val="1061369815"/>
                    </a:ext>
                  </a:extLst>
                </a:gridCol>
                <a:gridCol w="2305488">
                  <a:extLst>
                    <a:ext uri="{9D8B030D-6E8A-4147-A177-3AD203B41FA5}">
                      <a16:colId xmlns:a16="http://schemas.microsoft.com/office/drawing/2014/main" val="3451399946"/>
                    </a:ext>
                  </a:extLst>
                </a:gridCol>
              </a:tblGrid>
              <a:tr h="367006">
                <a:tc>
                  <a:txBody>
                    <a:bodyPr/>
                    <a:lstStyle/>
                    <a:p>
                      <a:pPr algn="l"/>
                      <a:r>
                        <a:rPr lang="en-150" sz="1800" b="1" kern="1200" dirty="0">
                          <a:solidFill>
                            <a:schemeClr val="lt1"/>
                          </a:solidFill>
                          <a:effectLst/>
                        </a:rPr>
                        <a:t>Description</a:t>
                      </a:r>
                      <a:endParaRPr lang="en-150" sz="1800" b="1" kern="1200" dirty="0">
                        <a:solidFill>
                          <a:schemeClr val="lt1"/>
                        </a:solidFill>
                        <a:effectLst/>
                        <a:latin typeface="+mn-lt"/>
                        <a:ea typeface="+mn-ea"/>
                        <a:cs typeface="+mn-cs"/>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800" b="1" kern="1200" dirty="0">
                          <a:solidFill>
                            <a:schemeClr val="lt1"/>
                          </a:solidFill>
                          <a:effectLst/>
                        </a:rPr>
                        <a:t>Date</a:t>
                      </a:r>
                      <a:endParaRPr lang="en-150" sz="1800" b="1" kern="1200" dirty="0">
                        <a:solidFill>
                          <a:schemeClr val="lt1"/>
                        </a:solidFill>
                        <a:effectLst/>
                        <a:latin typeface="+mn-lt"/>
                        <a:ea typeface="+mn-ea"/>
                        <a:cs typeface="+mn-cs"/>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182933"/>
                  </a:ext>
                </a:extLst>
              </a:tr>
              <a:tr h="299656">
                <a:tc>
                  <a:txBody>
                    <a:bodyPr/>
                    <a:lstStyle/>
                    <a:p>
                      <a:pPr algn="l"/>
                      <a:r>
                        <a:rPr lang="en-150" sz="1400" b="0" dirty="0">
                          <a:effectLst/>
                        </a:rPr>
                        <a:t>Re-start of Onboarding Process</a:t>
                      </a:r>
                      <a:r>
                        <a:rPr lang="en-US" sz="1400" b="0" dirty="0">
                          <a:effectLst/>
                        </a:rPr>
                        <a:t> based on v3.00</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December 2020</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52733"/>
                  </a:ext>
                </a:extLst>
              </a:tr>
              <a:tr h="309417">
                <a:tc>
                  <a:txBody>
                    <a:bodyPr/>
                    <a:lstStyle/>
                    <a:p>
                      <a:pPr algn="l"/>
                      <a:r>
                        <a:rPr lang="en-150" sz="1400" b="0" dirty="0">
                          <a:effectLst/>
                        </a:rPr>
                        <a:t>Re-validation of EOSC Providers and Resources</a:t>
                      </a:r>
                      <a:r>
                        <a:rPr lang="en-US" sz="1400" b="0" dirty="0">
                          <a:effectLst/>
                        </a:rPr>
                        <a:t> in Registries based on v3.00</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December 2020-January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3855846"/>
                  </a:ext>
                </a:extLst>
              </a:tr>
              <a:tr h="309417">
                <a:tc>
                  <a:txBody>
                    <a:bodyPr/>
                    <a:lstStyle/>
                    <a:p>
                      <a:pPr algn="l"/>
                      <a:r>
                        <a:rPr lang="en-150" sz="1400" b="0" dirty="0">
                          <a:effectLst/>
                        </a:rPr>
                        <a:t>Presentation of Y2021 EOSC Portal Development Roadmap</a:t>
                      </a:r>
                      <a:endParaRPr lang="en-US" sz="1400" b="0" dirty="0">
                        <a:effectLst/>
                      </a:endParaRPr>
                    </a:p>
                    <a:p>
                      <a:pPr algn="l"/>
                      <a:r>
                        <a:rPr lang="en-US" sz="1400" b="0" dirty="0">
                          <a:solidFill>
                            <a:srgbClr val="FF0000"/>
                          </a:solidFill>
                          <a:effectLst/>
                        </a:rPr>
                        <a:t>Presentation to EC and l</a:t>
                      </a:r>
                      <a:r>
                        <a:rPr lang="en-150" sz="1400" b="0" dirty="0" err="1">
                          <a:solidFill>
                            <a:srgbClr val="FF0000"/>
                          </a:solidFill>
                          <a:effectLst/>
                        </a:rPr>
                        <a:t>iaising</a:t>
                      </a:r>
                      <a:r>
                        <a:rPr lang="en-150" sz="1400" b="0" dirty="0">
                          <a:solidFill>
                            <a:srgbClr val="FF0000"/>
                          </a:solidFill>
                          <a:effectLst/>
                        </a:rPr>
                        <a:t> and alignment with EOSC </a:t>
                      </a:r>
                      <a:r>
                        <a:rPr lang="en-US" sz="1400" b="0" dirty="0">
                          <a:solidFill>
                            <a:srgbClr val="FF0000"/>
                          </a:solidFill>
                          <a:effectLst/>
                        </a:rPr>
                        <a:t>Association</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January 2021</a:t>
                      </a:r>
                      <a:endParaRPr lang="en-US"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150" sz="1400" dirty="0">
                          <a:effectLst/>
                        </a:rPr>
                        <a:t>January 2021</a:t>
                      </a:r>
                      <a:endParaRPr lang="en-US" sz="1400" dirty="0">
                        <a:effectLst/>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737090"/>
                  </a:ext>
                </a:extLst>
              </a:tr>
              <a:tr h="309417">
                <a:tc>
                  <a:txBody>
                    <a:bodyPr/>
                    <a:lstStyle/>
                    <a:p>
                      <a:pPr algn="l"/>
                      <a:r>
                        <a:rPr lang="en-150" sz="1400" b="0" dirty="0">
                          <a:effectLst/>
                        </a:rPr>
                        <a:t>Agree on </a:t>
                      </a:r>
                      <a:r>
                        <a:rPr lang="en-US" sz="1400" b="0" dirty="0">
                          <a:effectLst/>
                        </a:rPr>
                        <a:t>Change Management Process (</a:t>
                      </a:r>
                      <a:r>
                        <a:rPr lang="en-150" sz="1400" b="0" dirty="0">
                          <a:effectLst/>
                        </a:rPr>
                        <a:t>Profiles</a:t>
                      </a:r>
                      <a:r>
                        <a:rPr lang="en-US" sz="1400" b="0" dirty="0">
                          <a:effectLst/>
                        </a:rPr>
                        <a:t>, Onboarding, UI, etc.)</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January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433270"/>
                  </a:ext>
                </a:extLst>
              </a:tr>
              <a:tr h="299656">
                <a:tc>
                  <a:txBody>
                    <a:bodyPr/>
                    <a:lstStyle/>
                    <a:p>
                      <a:pPr algn="l"/>
                      <a:r>
                        <a:rPr lang="en-150" sz="1400" b="0" dirty="0">
                          <a:effectLst/>
                        </a:rPr>
                        <a:t>Extension of EOSC Resource Profile for Research Products &amp; Data Sources</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March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507369"/>
                  </a:ext>
                </a:extLst>
              </a:tr>
              <a:tr h="299656">
                <a:tc>
                  <a:txBody>
                    <a:bodyPr/>
                    <a:lstStyle/>
                    <a:p>
                      <a:pPr algn="l"/>
                      <a:r>
                        <a:rPr lang="en-150" sz="1400" b="0" dirty="0">
                          <a:solidFill>
                            <a:srgbClr val="FF0000"/>
                          </a:solidFill>
                          <a:effectLst/>
                        </a:rPr>
                        <a:t>Liaising and alignment with EOSC Future</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March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706103"/>
                  </a:ext>
                </a:extLst>
              </a:tr>
              <a:tr h="309417">
                <a:tc>
                  <a:txBody>
                    <a:bodyPr/>
                    <a:lstStyle/>
                    <a:p>
                      <a:pPr algn="l"/>
                      <a:r>
                        <a:rPr lang="en-150" sz="1400" b="0" dirty="0">
                          <a:effectLst/>
                        </a:rPr>
                        <a:t>Implementation of EOSC Quality Assurance Process</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April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228685"/>
                  </a:ext>
                </a:extLst>
              </a:tr>
              <a:tr h="309417">
                <a:tc>
                  <a:txBody>
                    <a:bodyPr/>
                    <a:lstStyle/>
                    <a:p>
                      <a:pPr algn="l"/>
                      <a:r>
                        <a:rPr lang="en-150" sz="1400" b="0" dirty="0">
                          <a:effectLst/>
                        </a:rPr>
                        <a:t>EOSC Portal Onboarding </a:t>
                      </a:r>
                      <a:r>
                        <a:rPr lang="en-US" sz="1400" b="0" dirty="0">
                          <a:effectLst/>
                        </a:rPr>
                        <a:t>Validation Tools </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April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9704961"/>
                  </a:ext>
                </a:extLst>
              </a:tr>
              <a:tr h="299656">
                <a:tc>
                  <a:txBody>
                    <a:bodyPr/>
                    <a:lstStyle/>
                    <a:p>
                      <a:pPr algn="l"/>
                      <a:r>
                        <a:rPr lang="en-150" sz="1400" b="0" dirty="0">
                          <a:effectLst/>
                        </a:rPr>
                        <a:t>EOSC Portal Profiles v</a:t>
                      </a:r>
                      <a:r>
                        <a:rPr lang="en-US" sz="1400" b="0" dirty="0">
                          <a:effectLst/>
                        </a:rPr>
                        <a:t>3.xx </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September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885546"/>
                  </a:ext>
                </a:extLst>
              </a:tr>
              <a:tr h="309417">
                <a:tc>
                  <a:txBody>
                    <a:bodyPr/>
                    <a:lstStyle/>
                    <a:p>
                      <a:pPr algn="l"/>
                      <a:r>
                        <a:rPr lang="en-150" sz="1400" b="0" dirty="0">
                          <a:effectLst/>
                        </a:rPr>
                        <a:t>EOSC Portal Onboarding Process v</a:t>
                      </a:r>
                      <a:r>
                        <a:rPr lang="en-US" sz="1400" b="0" dirty="0">
                          <a:effectLst/>
                        </a:rPr>
                        <a:t>3.xx</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September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872588"/>
                  </a:ext>
                </a:extLst>
              </a:tr>
              <a:tr h="309417">
                <a:tc>
                  <a:txBody>
                    <a:bodyPr/>
                    <a:lstStyle/>
                    <a:p>
                      <a:pPr algn="l"/>
                      <a:r>
                        <a:rPr lang="en-150" sz="1400" b="0" dirty="0">
                          <a:effectLst/>
                        </a:rPr>
                        <a:t>EOSC Portal Registry Migration to v</a:t>
                      </a:r>
                      <a:r>
                        <a:rPr lang="en-US" sz="1400" b="0" dirty="0">
                          <a:effectLst/>
                        </a:rPr>
                        <a:t>3.xx</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October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212951"/>
                  </a:ext>
                </a:extLst>
              </a:tr>
              <a:tr h="309417">
                <a:tc>
                  <a:txBody>
                    <a:bodyPr/>
                    <a:lstStyle/>
                    <a:p>
                      <a:pPr algn="l"/>
                      <a:r>
                        <a:rPr lang="en-150" sz="1400" b="0" dirty="0">
                          <a:effectLst/>
                        </a:rPr>
                        <a:t>EOSC Portal Monitoring Platform to v</a:t>
                      </a:r>
                      <a:r>
                        <a:rPr lang="en-US" sz="1400" b="0" dirty="0">
                          <a:effectLst/>
                        </a:rPr>
                        <a:t>3.xx</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October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432947"/>
                  </a:ext>
                </a:extLst>
              </a:tr>
              <a:tr h="299656">
                <a:tc>
                  <a:txBody>
                    <a:bodyPr/>
                    <a:lstStyle/>
                    <a:p>
                      <a:pPr algn="l"/>
                      <a:r>
                        <a:rPr lang="en-150" sz="1400" b="0" dirty="0">
                          <a:effectLst/>
                        </a:rPr>
                        <a:t>EOSC Portal Tutorials v</a:t>
                      </a:r>
                      <a:r>
                        <a:rPr lang="en-US" sz="1400" b="0" dirty="0">
                          <a:effectLst/>
                        </a:rPr>
                        <a:t>3.xx</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October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4427233"/>
                  </a:ext>
                </a:extLst>
              </a:tr>
              <a:tr h="309417">
                <a:tc>
                  <a:txBody>
                    <a:bodyPr/>
                    <a:lstStyle/>
                    <a:p>
                      <a:pPr algn="l"/>
                      <a:r>
                        <a:rPr lang="en-150" sz="1400" b="0" dirty="0">
                          <a:effectLst/>
                        </a:rPr>
                        <a:t>ESOC Portal </a:t>
                      </a:r>
                      <a:r>
                        <a:rPr lang="en-US" sz="1400" b="0" dirty="0">
                          <a:effectLst/>
                        </a:rPr>
                        <a:t>Release </a:t>
                      </a:r>
                      <a:r>
                        <a:rPr lang="en-150" sz="1400" b="0" dirty="0">
                          <a:effectLst/>
                        </a:rPr>
                        <a:t>v</a:t>
                      </a:r>
                      <a:r>
                        <a:rPr lang="en-US" sz="1400" b="0" dirty="0">
                          <a:effectLst/>
                        </a:rPr>
                        <a:t>3.xx (together with WP3/WP4/WP5)</a:t>
                      </a:r>
                      <a:endParaRPr lang="en-150" sz="1400" b="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November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656213"/>
                  </a:ext>
                </a:extLst>
              </a:tr>
              <a:tr h="299656">
                <a:tc>
                  <a:txBody>
                    <a:bodyPr/>
                    <a:lstStyle/>
                    <a:p>
                      <a:pPr algn="l"/>
                      <a:r>
                        <a:rPr lang="en-US" sz="1400" b="0" dirty="0">
                          <a:solidFill>
                            <a:schemeClr val="accent6">
                              <a:lumMod val="75000"/>
                            </a:schemeClr>
                          </a:solidFill>
                          <a:effectLst/>
                        </a:rPr>
                        <a:t>Cycle continue with follow-up owner</a:t>
                      </a:r>
                      <a:endParaRPr lang="en-150" sz="1400" b="0" dirty="0">
                        <a:solidFill>
                          <a:schemeClr val="accent6">
                            <a:lumMod val="75000"/>
                          </a:schemeClr>
                        </a:solidFill>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150" sz="1400" dirty="0">
                          <a:effectLst/>
                        </a:rPr>
                        <a:t>December 2021</a:t>
                      </a:r>
                      <a:endParaRPr lang="en-150" sz="1400" dirty="0">
                        <a:effectLst/>
                        <a:latin typeface="Times New Roman" panose="02020603050405020304" pitchFamily="18" charset="0"/>
                        <a:ea typeface="Times New Roman" panose="02020603050405020304" pitchFamily="18" charset="0"/>
                      </a:endParaRPr>
                    </a:p>
                  </a:txBody>
                  <a:tcPr marL="28932" marR="28932" marT="28932" marB="28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183996"/>
                  </a:ext>
                </a:extLst>
              </a:tr>
            </a:tbl>
          </a:graphicData>
        </a:graphic>
      </p:graphicFrame>
      <p:cxnSp>
        <p:nvCxnSpPr>
          <p:cNvPr id="5" name="Straight Connector 4">
            <a:extLst>
              <a:ext uri="{FF2B5EF4-FFF2-40B4-BE49-F238E27FC236}">
                <a16:creationId xmlns:a16="http://schemas.microsoft.com/office/drawing/2014/main" id="{DE4B38AC-9244-4A2E-AD9C-0115DE268093}"/>
              </a:ext>
            </a:extLst>
          </p:cNvPr>
          <p:cNvCxnSpPr/>
          <p:nvPr/>
        </p:nvCxnSpPr>
        <p:spPr>
          <a:xfrm>
            <a:off x="391160" y="2631662"/>
            <a:ext cx="10932739"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6715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80CE2-744E-47CB-BED7-B5E94BE31E0A}"/>
              </a:ext>
            </a:extLst>
          </p:cNvPr>
          <p:cNvSpPr>
            <a:spLocks noGrp="1"/>
          </p:cNvSpPr>
          <p:nvPr>
            <p:ph type="dt" sz="half" idx="4294967295"/>
          </p:nvPr>
        </p:nvSpPr>
        <p:spPr>
          <a:xfrm>
            <a:off x="10856913" y="6407150"/>
            <a:ext cx="1335087" cy="365125"/>
          </a:xfrm>
        </p:spPr>
        <p:txBody>
          <a:bodyPr/>
          <a:lstStyle/>
          <a:p>
            <a:fld id="{57F1060E-D8E2-1D47-BF3C-BAFA39507C3B}" type="datetime1">
              <a:rPr lang="it-IT" smtClean="0"/>
              <a:t>17/12/2020</a:t>
            </a:fld>
            <a:endParaRPr lang="it-IT"/>
          </a:p>
        </p:txBody>
      </p:sp>
      <p:sp>
        <p:nvSpPr>
          <p:cNvPr id="3" name="Slide Number Placeholder 2">
            <a:extLst>
              <a:ext uri="{FF2B5EF4-FFF2-40B4-BE49-F238E27FC236}">
                <a16:creationId xmlns:a16="http://schemas.microsoft.com/office/drawing/2014/main" id="{323E0F06-D503-4A21-B899-C6FEBBA23F16}"/>
              </a:ext>
            </a:extLst>
          </p:cNvPr>
          <p:cNvSpPr>
            <a:spLocks noGrp="1"/>
          </p:cNvSpPr>
          <p:nvPr>
            <p:ph type="sldNum" sz="quarter" idx="4294967295"/>
          </p:nvPr>
        </p:nvSpPr>
        <p:spPr>
          <a:xfrm>
            <a:off x="11210925" y="6407150"/>
            <a:ext cx="981075" cy="365125"/>
          </a:xfrm>
        </p:spPr>
        <p:txBody>
          <a:bodyPr/>
          <a:lstStyle/>
          <a:p>
            <a:fld id="{345175DA-277F-B548-B500-1BF71FE23091}" type="slidenum">
              <a:rPr lang="it-IT" smtClean="0"/>
              <a:t>26</a:t>
            </a:fld>
            <a:endParaRPr lang="it-IT"/>
          </a:p>
        </p:txBody>
      </p:sp>
    </p:spTree>
    <p:extLst>
      <p:ext uri="{BB962C8B-B14F-4D97-AF65-F5344CB8AC3E}">
        <p14:creationId xmlns:p14="http://schemas.microsoft.com/office/powerpoint/2010/main" val="252149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p:txBody>
          <a:bodyPr>
            <a:normAutofit fontScale="90000"/>
          </a:bodyPr>
          <a:lstStyle/>
          <a:p>
            <a:r>
              <a:rPr lang="en-GB" sz="4400" dirty="0"/>
              <a:t>Definitions</a:t>
            </a:r>
            <a:endParaRPr lang="it-IT" sz="4400" dirty="0"/>
          </a:p>
        </p:txBody>
      </p:sp>
    </p:spTree>
    <p:extLst>
      <p:ext uri="{BB962C8B-B14F-4D97-AF65-F5344CB8AC3E}">
        <p14:creationId xmlns:p14="http://schemas.microsoft.com/office/powerpoint/2010/main" val="414157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EDF50E9-146C-4DCD-9EEF-59BB6371775B}"/>
              </a:ext>
            </a:extLst>
          </p:cNvPr>
          <p:cNvPicPr>
            <a:picLocks noChangeAspect="1"/>
          </p:cNvPicPr>
          <p:nvPr/>
        </p:nvPicPr>
        <p:blipFill>
          <a:blip r:embed="rId2"/>
          <a:stretch>
            <a:fillRect/>
          </a:stretch>
        </p:blipFill>
        <p:spPr>
          <a:xfrm>
            <a:off x="3700814" y="1444976"/>
            <a:ext cx="4182457" cy="5009555"/>
          </a:xfrm>
          <a:prstGeom prst="rect">
            <a:avLst/>
          </a:prstGeom>
          <a:ln>
            <a:solidFill>
              <a:schemeClr val="accent1">
                <a:lumMod val="60000"/>
                <a:lumOff val="40000"/>
              </a:schemeClr>
            </a:solidFill>
          </a:ln>
        </p:spPr>
      </p:pic>
      <p:sp>
        <p:nvSpPr>
          <p:cNvPr id="179202" name="Rectangle 2"/>
          <p:cNvSpPr>
            <a:spLocks noGrp="1" noChangeArrowheads="1"/>
          </p:cNvSpPr>
          <p:nvPr>
            <p:ph type="title"/>
          </p:nvPr>
        </p:nvSpPr>
        <p:spPr>
          <a:xfrm>
            <a:off x="2875814" y="403469"/>
            <a:ext cx="8784976" cy="850106"/>
          </a:xfrm>
        </p:spPr>
        <p:txBody>
          <a:bodyPr>
            <a:noAutofit/>
          </a:bodyPr>
          <a:lstStyle/>
          <a:p>
            <a:r>
              <a:rPr lang="en-US" sz="4000" dirty="0"/>
              <a:t>EOSC Portal Definitions</a:t>
            </a:r>
            <a:endParaRPr lang="el-GR" altLang="en-US" sz="4000" dirty="0"/>
          </a:p>
        </p:txBody>
      </p:sp>
      <p:sp>
        <p:nvSpPr>
          <p:cNvPr id="11" name="TextBox 10">
            <a:extLst>
              <a:ext uri="{FF2B5EF4-FFF2-40B4-BE49-F238E27FC236}">
                <a16:creationId xmlns:a16="http://schemas.microsoft.com/office/drawing/2014/main" id="{619B2D09-F3D1-4D77-8F7F-37D5FBF53D6A}"/>
              </a:ext>
            </a:extLst>
          </p:cNvPr>
          <p:cNvSpPr txBox="1"/>
          <p:nvPr/>
        </p:nvSpPr>
        <p:spPr>
          <a:xfrm>
            <a:off x="3998500" y="6085199"/>
            <a:ext cx="3595306" cy="369332"/>
          </a:xfrm>
          <a:prstGeom prst="rect">
            <a:avLst/>
          </a:prstGeom>
          <a:noFill/>
        </p:spPr>
        <p:txBody>
          <a:bodyPr wrap="square">
            <a:spAutoFit/>
          </a:bodyPr>
          <a:lstStyle/>
          <a:p>
            <a:r>
              <a:rPr lang="en-GB" dirty="0">
                <a:solidFill>
                  <a:schemeClr val="accent1">
                    <a:lumMod val="75000"/>
                  </a:schemeClr>
                </a:solidFill>
                <a:hlinkClick r:id="rId3"/>
              </a:rPr>
              <a:t>https://confluence.egi.eu/x/coPeAw</a:t>
            </a:r>
            <a:r>
              <a:rPr lang="en-GB" dirty="0">
                <a:solidFill>
                  <a:schemeClr val="accent1">
                    <a:lumMod val="75000"/>
                  </a:schemeClr>
                </a:solidFill>
              </a:rPr>
              <a:t> </a:t>
            </a:r>
          </a:p>
        </p:txBody>
      </p:sp>
    </p:spTree>
    <p:extLst>
      <p:ext uri="{BB962C8B-B14F-4D97-AF65-F5344CB8AC3E}">
        <p14:creationId xmlns:p14="http://schemas.microsoft.com/office/powerpoint/2010/main" val="5385706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333EF-50A4-4188-9438-5A2AC67A256F}"/>
              </a:ext>
            </a:extLst>
          </p:cNvPr>
          <p:cNvSpPr>
            <a:spLocks noGrp="1"/>
          </p:cNvSpPr>
          <p:nvPr>
            <p:ph type="dt" sz="half" idx="10"/>
          </p:nvPr>
        </p:nvSpPr>
        <p:spPr>
          <a:xfrm>
            <a:off x="9552266" y="6406624"/>
            <a:ext cx="1334224" cy="365125"/>
          </a:xfrm>
        </p:spPr>
        <p:txBody>
          <a:bodyPr/>
          <a:lstStyle/>
          <a:p>
            <a:fld id="{57F1060E-D8E2-1D47-BF3C-BAFA39507C3B}" type="datetime1">
              <a:rPr lang="it-IT" smtClean="0"/>
              <a:pPr/>
              <a:t>17/12/2020</a:t>
            </a:fld>
            <a:endParaRPr lang="it-IT"/>
          </a:p>
        </p:txBody>
      </p:sp>
      <p:sp>
        <p:nvSpPr>
          <p:cNvPr id="3" name="Slide Number Placeholder 2">
            <a:extLst>
              <a:ext uri="{FF2B5EF4-FFF2-40B4-BE49-F238E27FC236}">
                <a16:creationId xmlns:a16="http://schemas.microsoft.com/office/drawing/2014/main" id="{40498874-745D-4E7D-9280-9C10C9E56B49}"/>
              </a:ext>
            </a:extLst>
          </p:cNvPr>
          <p:cNvSpPr>
            <a:spLocks noGrp="1"/>
          </p:cNvSpPr>
          <p:nvPr>
            <p:ph type="sldNum" sz="quarter" idx="12"/>
          </p:nvPr>
        </p:nvSpPr>
        <p:spPr>
          <a:xfrm>
            <a:off x="10886490" y="6406623"/>
            <a:ext cx="981973" cy="365125"/>
          </a:xfrm>
        </p:spPr>
        <p:txBody>
          <a:bodyPr/>
          <a:lstStyle/>
          <a:p>
            <a:fld id="{345175DA-277F-B548-B500-1BF71FE23091}" type="slidenum">
              <a:rPr lang="it-IT" smtClean="0"/>
              <a:pPr/>
              <a:t>5</a:t>
            </a:fld>
            <a:endParaRPr lang="it-IT"/>
          </a:p>
        </p:txBody>
      </p:sp>
      <p:graphicFrame>
        <p:nvGraphicFramePr>
          <p:cNvPr id="5" name="Table 4">
            <a:extLst>
              <a:ext uri="{FF2B5EF4-FFF2-40B4-BE49-F238E27FC236}">
                <a16:creationId xmlns:a16="http://schemas.microsoft.com/office/drawing/2014/main" id="{E6E120E4-CB70-48E5-8143-D20BAC677ABE}"/>
              </a:ext>
            </a:extLst>
          </p:cNvPr>
          <p:cNvGraphicFramePr>
            <a:graphicFrameLocks noGrp="1"/>
          </p:cNvGraphicFramePr>
          <p:nvPr>
            <p:extLst>
              <p:ext uri="{D42A27DB-BD31-4B8C-83A1-F6EECF244321}">
                <p14:modId xmlns:p14="http://schemas.microsoft.com/office/powerpoint/2010/main" val="2038003014"/>
              </p:ext>
            </p:extLst>
          </p:nvPr>
        </p:nvGraphicFramePr>
        <p:xfrm>
          <a:off x="441775" y="1208958"/>
          <a:ext cx="11272430" cy="5385223"/>
        </p:xfrm>
        <a:graphic>
          <a:graphicData uri="http://schemas.openxmlformats.org/drawingml/2006/table">
            <a:tbl>
              <a:tblPr firstRow="1" firstCol="1" bandRow="1">
                <a:tableStyleId>{6E25E649-3F16-4E02-A733-19D2CDBF48F0}</a:tableStyleId>
              </a:tblPr>
              <a:tblGrid>
                <a:gridCol w="1535306">
                  <a:extLst>
                    <a:ext uri="{9D8B030D-6E8A-4147-A177-3AD203B41FA5}">
                      <a16:colId xmlns:a16="http://schemas.microsoft.com/office/drawing/2014/main" val="2016694010"/>
                    </a:ext>
                  </a:extLst>
                </a:gridCol>
                <a:gridCol w="9737124">
                  <a:extLst>
                    <a:ext uri="{9D8B030D-6E8A-4147-A177-3AD203B41FA5}">
                      <a16:colId xmlns:a16="http://schemas.microsoft.com/office/drawing/2014/main" val="3311780131"/>
                    </a:ext>
                  </a:extLst>
                </a:gridCol>
              </a:tblGrid>
              <a:tr h="366576">
                <a:tc>
                  <a:txBody>
                    <a:bodyPr/>
                    <a:lstStyle/>
                    <a:p>
                      <a:pPr>
                        <a:lnSpc>
                          <a:spcPct val="115000"/>
                        </a:lnSpc>
                        <a:spcAft>
                          <a:spcPts val="1000"/>
                        </a:spcAft>
                      </a:pPr>
                      <a:r>
                        <a:rPr lang="en-GB" sz="1100" dirty="0">
                          <a:effectLst/>
                        </a:rPr>
                        <a:t>Term </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nSpc>
                          <a:spcPct val="115000"/>
                        </a:lnSpc>
                        <a:spcAft>
                          <a:spcPts val="1000"/>
                        </a:spcAft>
                      </a:pPr>
                      <a:r>
                        <a:rPr lang="en-GB" sz="1100">
                          <a:effectLst/>
                        </a:rPr>
                        <a:t>Definition</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2251533721"/>
                  </a:ext>
                </a:extLst>
              </a:tr>
              <a:tr h="511587">
                <a:tc>
                  <a:txBody>
                    <a:bodyPr/>
                    <a:lstStyle/>
                    <a:p>
                      <a:pPr>
                        <a:lnSpc>
                          <a:spcPct val="115000"/>
                        </a:lnSpc>
                        <a:spcAft>
                          <a:spcPts val="1000"/>
                        </a:spcAft>
                      </a:pPr>
                      <a:r>
                        <a:rPr lang="en-GB" sz="1100">
                          <a:effectLst/>
                        </a:rPr>
                        <a:t>EOSC</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dirty="0">
                          <a:effectLst/>
                        </a:rPr>
                        <a:t>the European Open Science Cloud promoted by the European Commission to provide all researchers, innovators, companies and citizens with seamless access to an open-by-default, efficient and cross-disciplinary environment for storing, accessing, reusing data, tools, publications and any EOSC Resource for research, innovation and educational purposes. The EOSC is implemented by the EOSC System and governed by EOSC Governance.</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3554849597"/>
                  </a:ext>
                </a:extLst>
              </a:tr>
              <a:tr h="511587">
                <a:tc>
                  <a:txBody>
                    <a:bodyPr/>
                    <a:lstStyle/>
                    <a:p>
                      <a:pPr>
                        <a:lnSpc>
                          <a:spcPct val="115000"/>
                        </a:lnSpc>
                        <a:spcAft>
                          <a:spcPts val="1000"/>
                        </a:spcAft>
                      </a:pPr>
                      <a:r>
                        <a:rPr lang="en-GB" sz="1100">
                          <a:effectLst/>
                        </a:rPr>
                        <a:t>EOSC System</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dirty="0">
                          <a:effectLst/>
                        </a:rPr>
                        <a:t>the IT system implementing EOSC. Such a system is called to put in place the policies, procedures and technical solutions needed to enact the delivery of the EOSC Services in accordance with the EOSC Governance guidelines. Such a system is not a monolithic, stand-alone and centralised IT system. Rather the EOSC System is designed and developed to be a system of systems.</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431031496"/>
                  </a:ext>
                </a:extLst>
              </a:tr>
              <a:tr h="325724">
                <a:tc>
                  <a:txBody>
                    <a:bodyPr/>
                    <a:lstStyle/>
                    <a:p>
                      <a:pPr>
                        <a:lnSpc>
                          <a:spcPct val="115000"/>
                        </a:lnSpc>
                        <a:spcAft>
                          <a:spcPts val="1000"/>
                        </a:spcAft>
                      </a:pPr>
                      <a:r>
                        <a:rPr lang="en-GB" sz="1100">
                          <a:effectLst/>
                        </a:rPr>
                        <a:t>EOSC Governance</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the set of committees and bodies governing the functioning of EOSC and its EOSC System. It includes the EOSC Executive Board, the EOSC Board, and the EOSC Stakeholders Forum.</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112486690"/>
                  </a:ext>
                </a:extLst>
              </a:tr>
              <a:tr h="337650">
                <a:tc>
                  <a:txBody>
                    <a:bodyPr/>
                    <a:lstStyle/>
                    <a:p>
                      <a:pPr>
                        <a:lnSpc>
                          <a:spcPct val="115000"/>
                        </a:lnSpc>
                        <a:spcAft>
                          <a:spcPts val="1000"/>
                        </a:spcAft>
                      </a:pPr>
                      <a:r>
                        <a:rPr lang="en-GB" sz="1100">
                          <a:effectLst/>
                        </a:rPr>
                        <a:t>EOSC Portal</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the EOSC Service implementing a web portal facilitating the access to and use of the EOSC Resources. The EOSC portal is the universal access channel through which all European researchers can access, use and reuse research outputs and data across disciplines.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1956234560"/>
                  </a:ext>
                </a:extLst>
              </a:tr>
              <a:tr h="511587">
                <a:tc>
                  <a:txBody>
                    <a:bodyPr/>
                    <a:lstStyle/>
                    <a:p>
                      <a:pPr>
                        <a:lnSpc>
                          <a:spcPct val="115000"/>
                        </a:lnSpc>
                        <a:spcAft>
                          <a:spcPts val="1000"/>
                        </a:spcAft>
                      </a:pPr>
                      <a:r>
                        <a:rPr lang="en-GB" sz="1100">
                          <a:effectLst/>
                        </a:rPr>
                        <a:t>EOSC Registry</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an EOSC Service providing EOSC System Users with a list of live/ready-to-use descriptions of EOSC Resources offered by the EOSC System. Every entry of the EOSC Registry must follow and be described and updated following the EOSC Interoperability Framework. The following typologies of the EOSC Registry are currently envisaged: the EOSC Service Registry, the EOSC Data Source Registry and the EOSC Research Product Registry.</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2072288705"/>
                  </a:ext>
                </a:extLst>
              </a:tr>
              <a:tr h="163713">
                <a:tc>
                  <a:txBody>
                    <a:bodyPr/>
                    <a:lstStyle/>
                    <a:p>
                      <a:pPr>
                        <a:lnSpc>
                          <a:spcPct val="115000"/>
                        </a:lnSpc>
                        <a:spcAft>
                          <a:spcPts val="1000"/>
                        </a:spcAft>
                      </a:pPr>
                      <a:r>
                        <a:rPr lang="en-GB" sz="1100">
                          <a:effectLst/>
                        </a:rPr>
                        <a:t>EOSC Platform</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the collection of internal services and the central EOSC Registry which services content to EOSC Portal and to other EOSC Registries or parts of the EOSC System.</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2298214628"/>
                  </a:ext>
                </a:extLst>
              </a:tr>
              <a:tr h="337650">
                <a:tc>
                  <a:txBody>
                    <a:bodyPr/>
                    <a:lstStyle/>
                    <a:p>
                      <a:pPr>
                        <a:lnSpc>
                          <a:spcPct val="115000"/>
                        </a:lnSpc>
                        <a:spcAft>
                          <a:spcPts val="1000"/>
                        </a:spcAft>
                      </a:pPr>
                      <a:r>
                        <a:rPr lang="en-GB" sz="1100">
                          <a:effectLst/>
                        </a:rPr>
                        <a:t>EOSC Resources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any asset made available by means of the EOSC system and according to the EOSC Rules of Participation to EOSC End-Users to perform a process useful to deliver value in the context of the EOSC. EOSC Resources include Services, Data Sources, Research Products and any other asset.</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2498918284"/>
                  </a:ext>
                </a:extLst>
              </a:tr>
              <a:tr h="337650">
                <a:tc>
                  <a:txBody>
                    <a:bodyPr/>
                    <a:lstStyle/>
                    <a:p>
                      <a:pPr>
                        <a:lnSpc>
                          <a:spcPct val="115000"/>
                        </a:lnSpc>
                        <a:spcAft>
                          <a:spcPts val="1000"/>
                        </a:spcAft>
                      </a:pPr>
                      <a:r>
                        <a:rPr lang="en-GB" sz="1100">
                          <a:effectLst/>
                        </a:rPr>
                        <a:t>EOSC Service</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an EOSC Resource that provides EOSC System Users with ready-to-use facilities. EOSC Services are supplied by an EOSC Service Provider in accordance with the EOSC Rules of Participation. EOSC Services populate the EOSC Service Portfolio and the EOSC Service Catalogue.</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3697513754"/>
                  </a:ext>
                </a:extLst>
              </a:tr>
              <a:tr h="996868">
                <a:tc>
                  <a:txBody>
                    <a:bodyPr/>
                    <a:lstStyle/>
                    <a:p>
                      <a:pPr>
                        <a:lnSpc>
                          <a:spcPct val="115000"/>
                        </a:lnSpc>
                        <a:spcAft>
                          <a:spcPts val="1000"/>
                        </a:spcAft>
                      </a:pPr>
                      <a:r>
                        <a:rPr lang="en-GB" sz="1100">
                          <a:effectLst/>
                        </a:rPr>
                        <a:t>EOSC Data Source</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a:effectLst/>
                        </a:rPr>
                        <a:t>an EOSC Resource whose specific purpose is to offer deposition, preservation, curation, discovery, access, and usage statistics functionalities to collections of EOSC Research Products from a thematic or cross-discipline perspective. EOSC Data Sources include Repositories, Scientific Databases, Resource Catalogues, Aggregators, Journals, Publishers, Registries, CRIS systems, and Research Graphs. Repositories support all functionalities above; they are typically used by EOSC Users to share and give access to Research Products. Databases are used to share and give access to Research Products that are not intended as files described by metadata (e.g. big data collections, LOD, time-series databases, geospatial/maps databases, etc.). Resource catalogues offer discovery functionalities over a set of EOSC Data Sources by collecting their metadata collections.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2531600189"/>
                  </a:ext>
                </a:extLst>
              </a:tr>
              <a:tr h="493510">
                <a:tc>
                  <a:txBody>
                    <a:bodyPr/>
                    <a:lstStyle/>
                    <a:p>
                      <a:pPr>
                        <a:lnSpc>
                          <a:spcPct val="115000"/>
                        </a:lnSpc>
                        <a:spcAft>
                          <a:spcPts val="1000"/>
                        </a:spcAft>
                      </a:pPr>
                      <a:r>
                        <a:rPr lang="en-GB" sz="1100">
                          <a:effectLst/>
                        </a:rPr>
                        <a:t>EOSC Research Product</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tc>
                  <a:txBody>
                    <a:bodyPr/>
                    <a:lstStyle/>
                    <a:p>
                      <a:pPr algn="just">
                        <a:lnSpc>
                          <a:spcPct val="115000"/>
                        </a:lnSpc>
                        <a:spcAft>
                          <a:spcPts val="1000"/>
                        </a:spcAft>
                      </a:pPr>
                      <a:r>
                        <a:rPr lang="en-GB" sz="1100" dirty="0">
                          <a:effectLst/>
                        </a:rPr>
                        <a:t>an EOSC Resource that is the result of a research process (e.g. publications, research data, research software, other products) and is made accessible via an EOSC Data Source. Research Products are characterised/described by metadata to be used for citation, attribution, reuse, reproducibility, semantic linking, and findability.</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9539" marR="59539" marT="0" marB="0" anchor="ctr"/>
                </a:tc>
                <a:extLst>
                  <a:ext uri="{0D108BD9-81ED-4DB2-BD59-A6C34878D82A}">
                    <a16:rowId xmlns:a16="http://schemas.microsoft.com/office/drawing/2014/main" val="112608935"/>
                  </a:ext>
                </a:extLst>
              </a:tr>
            </a:tbl>
          </a:graphicData>
        </a:graphic>
      </p:graphicFrame>
      <p:sp>
        <p:nvSpPr>
          <p:cNvPr id="8" name="Title 3">
            <a:extLst>
              <a:ext uri="{FF2B5EF4-FFF2-40B4-BE49-F238E27FC236}">
                <a16:creationId xmlns:a16="http://schemas.microsoft.com/office/drawing/2014/main" id="{482B0189-DC6A-48E0-B328-62AAC9FA631C}"/>
              </a:ext>
            </a:extLst>
          </p:cNvPr>
          <p:cNvSpPr txBox="1">
            <a:spLocks/>
          </p:cNvSpPr>
          <p:nvPr/>
        </p:nvSpPr>
        <p:spPr>
          <a:xfrm>
            <a:off x="3737428" y="690432"/>
            <a:ext cx="7815663" cy="610818"/>
          </a:xfrm>
          <a:prstGeom prst="rect">
            <a:avLst/>
          </a:prstGeom>
        </p:spPr>
        <p:txBody>
          <a:bodyPr>
            <a:normAutofit fontScale="90000" lnSpcReduction="10000"/>
          </a:bodyPr>
          <a:lst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a:lstStyle>
          <a:p>
            <a:r>
              <a:rPr lang="en-GB" dirty="0"/>
              <a:t>Definitions</a:t>
            </a:r>
          </a:p>
        </p:txBody>
      </p:sp>
    </p:spTree>
    <p:extLst>
      <p:ext uri="{BB962C8B-B14F-4D97-AF65-F5344CB8AC3E}">
        <p14:creationId xmlns:p14="http://schemas.microsoft.com/office/powerpoint/2010/main" val="364675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333EF-50A4-4188-9438-5A2AC67A256F}"/>
              </a:ext>
            </a:extLst>
          </p:cNvPr>
          <p:cNvSpPr>
            <a:spLocks noGrp="1"/>
          </p:cNvSpPr>
          <p:nvPr>
            <p:ph type="dt" sz="half" idx="10"/>
          </p:nvPr>
        </p:nvSpPr>
        <p:spPr>
          <a:xfrm>
            <a:off x="9552266" y="6406624"/>
            <a:ext cx="1334224" cy="365125"/>
          </a:xfrm>
        </p:spPr>
        <p:txBody>
          <a:bodyPr/>
          <a:lstStyle/>
          <a:p>
            <a:fld id="{57F1060E-D8E2-1D47-BF3C-BAFA39507C3B}" type="datetime1">
              <a:rPr lang="it-IT" smtClean="0"/>
              <a:pPr/>
              <a:t>17/12/2020</a:t>
            </a:fld>
            <a:endParaRPr lang="it-IT"/>
          </a:p>
        </p:txBody>
      </p:sp>
      <p:sp>
        <p:nvSpPr>
          <p:cNvPr id="3" name="Slide Number Placeholder 2">
            <a:extLst>
              <a:ext uri="{FF2B5EF4-FFF2-40B4-BE49-F238E27FC236}">
                <a16:creationId xmlns:a16="http://schemas.microsoft.com/office/drawing/2014/main" id="{40498874-745D-4E7D-9280-9C10C9E56B49}"/>
              </a:ext>
            </a:extLst>
          </p:cNvPr>
          <p:cNvSpPr>
            <a:spLocks noGrp="1"/>
          </p:cNvSpPr>
          <p:nvPr>
            <p:ph type="sldNum" sz="quarter" idx="12"/>
          </p:nvPr>
        </p:nvSpPr>
        <p:spPr>
          <a:xfrm>
            <a:off x="10886490" y="6406623"/>
            <a:ext cx="981973" cy="365125"/>
          </a:xfrm>
        </p:spPr>
        <p:txBody>
          <a:bodyPr/>
          <a:lstStyle/>
          <a:p>
            <a:fld id="{345175DA-277F-B548-B500-1BF71FE23091}" type="slidenum">
              <a:rPr lang="it-IT" smtClean="0"/>
              <a:pPr/>
              <a:t>6</a:t>
            </a:fld>
            <a:endParaRPr lang="it-IT"/>
          </a:p>
        </p:txBody>
      </p:sp>
      <p:sp>
        <p:nvSpPr>
          <p:cNvPr id="8" name="Title 3">
            <a:extLst>
              <a:ext uri="{FF2B5EF4-FFF2-40B4-BE49-F238E27FC236}">
                <a16:creationId xmlns:a16="http://schemas.microsoft.com/office/drawing/2014/main" id="{482B0189-DC6A-48E0-B328-62AAC9FA631C}"/>
              </a:ext>
            </a:extLst>
          </p:cNvPr>
          <p:cNvSpPr txBox="1">
            <a:spLocks/>
          </p:cNvSpPr>
          <p:nvPr/>
        </p:nvSpPr>
        <p:spPr>
          <a:xfrm>
            <a:off x="3737428" y="690432"/>
            <a:ext cx="7815663" cy="610818"/>
          </a:xfrm>
          <a:prstGeom prst="rect">
            <a:avLst/>
          </a:prstGeom>
        </p:spPr>
        <p:txBody>
          <a:bodyPr>
            <a:normAutofit fontScale="90000" lnSpcReduction="10000"/>
          </a:bodyPr>
          <a:lstStyle>
            <a:lvl1pPr algn="r" defTabSz="914400" rtl="0" eaLnBrk="1" latinLnBrk="0" hangingPunct="1">
              <a:lnSpc>
                <a:spcPct val="90000"/>
              </a:lnSpc>
              <a:spcBef>
                <a:spcPct val="0"/>
              </a:spcBef>
              <a:buNone/>
              <a:defRPr sz="4600" b="1" i="0" kern="1200">
                <a:solidFill>
                  <a:srgbClr val="07407B"/>
                </a:solidFill>
                <a:latin typeface="Calibri" panose="020F0502020204030204" pitchFamily="34" charset="0"/>
                <a:ea typeface="+mj-ea"/>
                <a:cs typeface="Calibri" panose="020F0502020204030204" pitchFamily="34" charset="0"/>
              </a:defRPr>
            </a:lvl1pPr>
          </a:lstStyle>
          <a:p>
            <a:r>
              <a:rPr lang="en-GB" dirty="0"/>
              <a:t>Definitions</a:t>
            </a:r>
          </a:p>
        </p:txBody>
      </p:sp>
      <p:graphicFrame>
        <p:nvGraphicFramePr>
          <p:cNvPr id="4" name="Table 3">
            <a:extLst>
              <a:ext uri="{FF2B5EF4-FFF2-40B4-BE49-F238E27FC236}">
                <a16:creationId xmlns:a16="http://schemas.microsoft.com/office/drawing/2014/main" id="{B1122998-87A1-4F46-AD10-439346672901}"/>
              </a:ext>
            </a:extLst>
          </p:cNvPr>
          <p:cNvGraphicFramePr>
            <a:graphicFrameLocks noGrp="1"/>
          </p:cNvGraphicFramePr>
          <p:nvPr>
            <p:extLst>
              <p:ext uri="{D42A27DB-BD31-4B8C-83A1-F6EECF244321}">
                <p14:modId xmlns:p14="http://schemas.microsoft.com/office/powerpoint/2010/main" val="1147162985"/>
              </p:ext>
            </p:extLst>
          </p:nvPr>
        </p:nvGraphicFramePr>
        <p:xfrm>
          <a:off x="531341" y="1385213"/>
          <a:ext cx="11021750" cy="4785830"/>
        </p:xfrm>
        <a:graphic>
          <a:graphicData uri="http://schemas.openxmlformats.org/drawingml/2006/table">
            <a:tbl>
              <a:tblPr firstRow="1" firstCol="1" bandRow="1">
                <a:tableStyleId>{6E25E649-3F16-4E02-A733-19D2CDBF48F0}</a:tableStyleId>
              </a:tblPr>
              <a:tblGrid>
                <a:gridCol w="2429194">
                  <a:extLst>
                    <a:ext uri="{9D8B030D-6E8A-4147-A177-3AD203B41FA5}">
                      <a16:colId xmlns:a16="http://schemas.microsoft.com/office/drawing/2014/main" val="2515262263"/>
                    </a:ext>
                  </a:extLst>
                </a:gridCol>
                <a:gridCol w="8592556">
                  <a:extLst>
                    <a:ext uri="{9D8B030D-6E8A-4147-A177-3AD203B41FA5}">
                      <a16:colId xmlns:a16="http://schemas.microsoft.com/office/drawing/2014/main" val="410159188"/>
                    </a:ext>
                  </a:extLst>
                </a:gridCol>
              </a:tblGrid>
              <a:tr h="462559">
                <a:tc>
                  <a:txBody>
                    <a:bodyPr/>
                    <a:lstStyle/>
                    <a:p>
                      <a:pPr>
                        <a:lnSpc>
                          <a:spcPct val="115000"/>
                        </a:lnSpc>
                        <a:spcAft>
                          <a:spcPts val="1000"/>
                        </a:spcAft>
                      </a:pPr>
                      <a:r>
                        <a:rPr lang="en-GB" sz="1100" dirty="0">
                          <a:effectLst/>
                        </a:rPr>
                        <a:t>Term </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nSpc>
                          <a:spcPct val="115000"/>
                        </a:lnSpc>
                        <a:spcAft>
                          <a:spcPts val="1000"/>
                        </a:spcAft>
                      </a:pPr>
                      <a:r>
                        <a:rPr lang="en-GB" sz="1100">
                          <a:effectLst/>
                        </a:rPr>
                        <a:t>Definition</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1069034218"/>
                  </a:ext>
                </a:extLst>
              </a:tr>
              <a:tr h="199290">
                <a:tc>
                  <a:txBody>
                    <a:bodyPr/>
                    <a:lstStyle/>
                    <a:p>
                      <a:pPr>
                        <a:lnSpc>
                          <a:spcPct val="115000"/>
                        </a:lnSpc>
                        <a:spcAft>
                          <a:spcPts val="1000"/>
                        </a:spcAft>
                      </a:pPr>
                      <a:r>
                        <a:rPr lang="en-GB" sz="1100">
                          <a:effectLst/>
                        </a:rPr>
                        <a:t>EOSC Portfolio</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dirty="0">
                          <a:effectLst/>
                        </a:rPr>
                        <a:t>the internal list of EOSC Resources including those in preparation, live and discontinued. </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75082089"/>
                  </a:ext>
                </a:extLst>
              </a:tr>
              <a:tr h="411012">
                <a:tc>
                  <a:txBody>
                    <a:bodyPr/>
                    <a:lstStyle/>
                    <a:p>
                      <a:pPr algn="just">
                        <a:lnSpc>
                          <a:spcPct val="115000"/>
                        </a:lnSpc>
                        <a:spcAft>
                          <a:spcPts val="1000"/>
                        </a:spcAft>
                      </a:pPr>
                      <a:r>
                        <a:rPr lang="en-GB" sz="1100" dirty="0">
                          <a:effectLst/>
                        </a:rPr>
                        <a:t>EOSC System User</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a:effectLst/>
                        </a:rPr>
                        <a:t>the role played by every actor (human or machine) exploiting the EOSC System. An EOSC System User might be further specialised in roles including EOSC End-users, EOSC Providers, EOSC System Managers, etc.</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3968033468"/>
                  </a:ext>
                </a:extLst>
              </a:tr>
              <a:tr h="529161">
                <a:tc>
                  <a:txBody>
                    <a:bodyPr/>
                    <a:lstStyle/>
                    <a:p>
                      <a:pPr algn="just">
                        <a:lnSpc>
                          <a:spcPct val="115000"/>
                        </a:lnSpc>
                        <a:spcAft>
                          <a:spcPts val="1000"/>
                        </a:spcAft>
                      </a:pPr>
                      <a:r>
                        <a:rPr lang="en-GB" sz="1100">
                          <a:effectLst/>
                        </a:rPr>
                        <a:t>EOSC End-user</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dirty="0">
                          <a:effectLst/>
                        </a:rPr>
                        <a:t>an EOSC System User consuming Resources from the EOSC to accomplish a task. EOSC End-users can be Researchers, Research groups, Research communities, Research projects, Research networks, Research managers, Research organisations, Students, Innovators, Businesses, Funders, Policy Makers, etc.</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1038462523"/>
                  </a:ext>
                </a:extLst>
              </a:tr>
              <a:tr h="709063">
                <a:tc>
                  <a:txBody>
                    <a:bodyPr/>
                    <a:lstStyle/>
                    <a:p>
                      <a:pPr>
                        <a:lnSpc>
                          <a:spcPct val="115000"/>
                        </a:lnSpc>
                        <a:spcAft>
                          <a:spcPts val="1000"/>
                        </a:spcAft>
                      </a:pPr>
                      <a:r>
                        <a:rPr lang="en-GB" sz="1100">
                          <a:effectLst/>
                        </a:rPr>
                        <a:t>EOSC Provider</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a:effectLst/>
                        </a:rPr>
                        <a:t>an EOSC System User responsible for the provisioning of one or more Resources to the EOSC. EOSC Providers are organisations, a part of an organisation or a federation that manages and delivers Resources to End-Users. EOSC Providers can be Resource Providers, Service Providers, Data (Source) Providers, Service Developers, Research Infrastructures, Distributed Research Infrastructures, Resource Aggregators, Thematic Clouds, Regional Clouds, etc.</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4238482757"/>
                  </a:ext>
                </a:extLst>
              </a:tr>
              <a:tr h="834447">
                <a:tc>
                  <a:txBody>
                    <a:bodyPr/>
                    <a:lstStyle/>
                    <a:p>
                      <a:pPr>
                        <a:lnSpc>
                          <a:spcPct val="115000"/>
                        </a:lnSpc>
                        <a:spcAft>
                          <a:spcPts val="1000"/>
                        </a:spcAft>
                      </a:pPr>
                      <a:r>
                        <a:rPr lang="en-GB" sz="1100">
                          <a:effectLst/>
                        </a:rPr>
                        <a:t>EOSC Registry Interoperability Framework</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a:effectLst/>
                        </a:rPr>
                        <a:t>the framework that any EOSC Resource must comply with to be listed in the EOSC Registry. The framework includes, among others the EOSC Profiles, the EOSC Onboarding Process, the EOSC Rules of Participation, and the EOSC Portal Application Programming Interfaces. The framework also defines the workflows, the APIs, the formats, the legal framework, the SLA that similar Registries operated by research infrastructures or clusters must comply to be aggregated by the corresponding EOSC Registries.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3898286892"/>
                  </a:ext>
                </a:extLst>
              </a:tr>
              <a:tr h="529161">
                <a:tc>
                  <a:txBody>
                    <a:bodyPr/>
                    <a:lstStyle/>
                    <a:p>
                      <a:pPr>
                        <a:lnSpc>
                          <a:spcPct val="115000"/>
                        </a:lnSpc>
                        <a:spcAft>
                          <a:spcPts val="1000"/>
                        </a:spcAft>
                      </a:pPr>
                      <a:r>
                        <a:rPr lang="en-GB" sz="1100">
                          <a:effectLst/>
                        </a:rPr>
                        <a:t>EOSC Profiles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a:effectLst/>
                        </a:rPr>
                        <a:t>the standard scheme for the representation of resource-related information in the EOSC Registry. The following typologies are currently envisaged: the EOSC Provider Profile, the EOSC Resource Profile. The Profiles include structured classifications of various EOSC Registry attributes for their harmonised descriptions.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2338602019"/>
                  </a:ext>
                </a:extLst>
              </a:tr>
              <a:tr h="199290">
                <a:tc>
                  <a:txBody>
                    <a:bodyPr/>
                    <a:lstStyle/>
                    <a:p>
                      <a:pPr>
                        <a:lnSpc>
                          <a:spcPct val="115000"/>
                        </a:lnSpc>
                        <a:spcAft>
                          <a:spcPts val="1000"/>
                        </a:spcAft>
                      </a:pPr>
                      <a:r>
                        <a:rPr lang="en-GB" sz="1100">
                          <a:effectLst/>
                        </a:rPr>
                        <a:t>EOSC Onboarding Process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a:effectLst/>
                        </a:rPr>
                        <a:t>the process that an EOSC Provider must follow to register the Provider and their resources in the EOSC Registry.</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15071124"/>
                  </a:ext>
                </a:extLst>
              </a:tr>
              <a:tr h="349258">
                <a:tc>
                  <a:txBody>
                    <a:bodyPr/>
                    <a:lstStyle/>
                    <a:p>
                      <a:pPr>
                        <a:lnSpc>
                          <a:spcPct val="115000"/>
                        </a:lnSpc>
                        <a:spcAft>
                          <a:spcPts val="1000"/>
                        </a:spcAft>
                      </a:pPr>
                      <a:r>
                        <a:rPr lang="en-GB" sz="1100">
                          <a:effectLst/>
                        </a:rPr>
                        <a:t>EOSC Rules of Participation</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a:effectLst/>
                        </a:rPr>
                        <a:t>the principles defined by the EOSC Governance to drive the processes enacting an actor to play the role of EOSC System User (and any specialisation of it).</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1615932125"/>
                  </a:ext>
                </a:extLst>
              </a:tr>
              <a:tr h="411012">
                <a:tc>
                  <a:txBody>
                    <a:bodyPr/>
                    <a:lstStyle/>
                    <a:p>
                      <a:pPr>
                        <a:lnSpc>
                          <a:spcPct val="115000"/>
                        </a:lnSpc>
                        <a:spcAft>
                          <a:spcPts val="1000"/>
                        </a:spcAft>
                      </a:pPr>
                      <a:r>
                        <a:rPr lang="en-GB" sz="1100">
                          <a:effectLst/>
                        </a:rPr>
                        <a:t>EOSC Portal Application Programming Interfaces</a:t>
                      </a:r>
                      <a:endParaRPr lang="en-150" sz="120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tc>
                  <a:txBody>
                    <a:bodyPr/>
                    <a:lstStyle/>
                    <a:p>
                      <a:pPr algn="just">
                        <a:lnSpc>
                          <a:spcPct val="115000"/>
                        </a:lnSpc>
                        <a:spcAft>
                          <a:spcPts val="1000"/>
                        </a:spcAft>
                      </a:pPr>
                      <a:r>
                        <a:rPr lang="en-GB" sz="1100" dirty="0">
                          <a:effectLst/>
                        </a:rPr>
                        <a:t>a set of standard APIs that allow for the registration, update, export of EOSC Resource descriptions and related information from the EOSC Registry.</a:t>
                      </a:r>
                      <a:endParaRPr lang="en-150"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36219" marR="36219" marT="0" marB="0" anchor="ctr"/>
                </a:tc>
                <a:extLst>
                  <a:ext uri="{0D108BD9-81ED-4DB2-BD59-A6C34878D82A}">
                    <a16:rowId xmlns:a16="http://schemas.microsoft.com/office/drawing/2014/main" val="3940823873"/>
                  </a:ext>
                </a:extLst>
              </a:tr>
            </a:tbl>
          </a:graphicData>
        </a:graphic>
      </p:graphicFrame>
      <p:sp>
        <p:nvSpPr>
          <p:cNvPr id="7" name="TextBox 6">
            <a:extLst>
              <a:ext uri="{FF2B5EF4-FFF2-40B4-BE49-F238E27FC236}">
                <a16:creationId xmlns:a16="http://schemas.microsoft.com/office/drawing/2014/main" id="{A375F395-1C89-413B-ADD0-F33613706A82}"/>
              </a:ext>
            </a:extLst>
          </p:cNvPr>
          <p:cNvSpPr txBox="1"/>
          <p:nvPr/>
        </p:nvSpPr>
        <p:spPr>
          <a:xfrm>
            <a:off x="439717" y="6219853"/>
            <a:ext cx="6097348" cy="369332"/>
          </a:xfrm>
          <a:prstGeom prst="rect">
            <a:avLst/>
          </a:prstGeom>
          <a:noFill/>
        </p:spPr>
        <p:txBody>
          <a:bodyPr wrap="square">
            <a:spAutoFit/>
          </a:bodyPr>
          <a:lstStyle/>
          <a:p>
            <a:r>
              <a:rPr lang="en-GB" dirty="0">
                <a:solidFill>
                  <a:schemeClr val="accent1">
                    <a:lumMod val="75000"/>
                  </a:schemeClr>
                </a:solidFill>
                <a:hlinkClick r:id="rId2"/>
              </a:rPr>
              <a:t>https://confluence.egi.eu/x/coPeAw</a:t>
            </a:r>
            <a:r>
              <a:rPr lang="en-GB" dirty="0">
                <a:solidFill>
                  <a:schemeClr val="accent1">
                    <a:lumMod val="75000"/>
                  </a:schemeClr>
                </a:solidFill>
              </a:rPr>
              <a:t> </a:t>
            </a:r>
          </a:p>
        </p:txBody>
      </p:sp>
    </p:spTree>
    <p:extLst>
      <p:ext uri="{BB962C8B-B14F-4D97-AF65-F5344CB8AC3E}">
        <p14:creationId xmlns:p14="http://schemas.microsoft.com/office/powerpoint/2010/main" val="332822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3A32C-48F9-403D-B045-4B5778702CE1}"/>
              </a:ext>
            </a:extLst>
          </p:cNvPr>
          <p:cNvSpPr>
            <a:spLocks noGrp="1"/>
          </p:cNvSpPr>
          <p:nvPr>
            <p:ph type="dt" sz="half" idx="10"/>
          </p:nvPr>
        </p:nvSpPr>
        <p:spPr/>
        <p:txBody>
          <a:bodyPr/>
          <a:lstStyle/>
          <a:p>
            <a:fld id="{57F1060E-D8E2-1D47-BF3C-BAFA39507C3B}" type="datetime1">
              <a:rPr lang="it-IT" smtClean="0"/>
              <a:t>17/12/2020</a:t>
            </a:fld>
            <a:endParaRPr lang="it-IT"/>
          </a:p>
        </p:txBody>
      </p:sp>
      <p:sp>
        <p:nvSpPr>
          <p:cNvPr id="3" name="Slide Number Placeholder 2">
            <a:extLst>
              <a:ext uri="{FF2B5EF4-FFF2-40B4-BE49-F238E27FC236}">
                <a16:creationId xmlns:a16="http://schemas.microsoft.com/office/drawing/2014/main" id="{9BE7757C-6B48-478A-8E2A-8B2BCEC74300}"/>
              </a:ext>
            </a:extLst>
          </p:cNvPr>
          <p:cNvSpPr>
            <a:spLocks noGrp="1"/>
          </p:cNvSpPr>
          <p:nvPr>
            <p:ph type="sldNum" sz="quarter" idx="12"/>
          </p:nvPr>
        </p:nvSpPr>
        <p:spPr/>
        <p:txBody>
          <a:bodyPr/>
          <a:lstStyle/>
          <a:p>
            <a:fld id="{345175DA-277F-B548-B500-1BF71FE23091}" type="slidenum">
              <a:rPr lang="it-IT" smtClean="0"/>
              <a:t>7</a:t>
            </a:fld>
            <a:endParaRPr lang="it-IT"/>
          </a:p>
        </p:txBody>
      </p:sp>
      <p:sp>
        <p:nvSpPr>
          <p:cNvPr id="4" name="Title 3">
            <a:extLst>
              <a:ext uri="{FF2B5EF4-FFF2-40B4-BE49-F238E27FC236}">
                <a16:creationId xmlns:a16="http://schemas.microsoft.com/office/drawing/2014/main" id="{F1304933-04C6-49BF-BCE8-D04C3918764C}"/>
              </a:ext>
            </a:extLst>
          </p:cNvPr>
          <p:cNvSpPr>
            <a:spLocks noGrp="1"/>
          </p:cNvSpPr>
          <p:nvPr>
            <p:ph type="title"/>
          </p:nvPr>
        </p:nvSpPr>
        <p:spPr/>
        <p:txBody>
          <a:bodyPr>
            <a:normAutofit fontScale="90000"/>
          </a:bodyPr>
          <a:lstStyle/>
          <a:p>
            <a:r>
              <a:rPr lang="en-GB" dirty="0"/>
              <a:t>Interoperability</a:t>
            </a:r>
          </a:p>
        </p:txBody>
      </p:sp>
      <p:grpSp>
        <p:nvGrpSpPr>
          <p:cNvPr id="6" name="Group 5"/>
          <p:cNvGrpSpPr/>
          <p:nvPr/>
        </p:nvGrpSpPr>
        <p:grpSpPr>
          <a:xfrm>
            <a:off x="55564" y="1293813"/>
            <a:ext cx="12192000" cy="5328592"/>
            <a:chOff x="0" y="980728"/>
            <a:chExt cx="12192000" cy="5328592"/>
          </a:xfrm>
        </p:grpSpPr>
        <p:sp>
          <p:nvSpPr>
            <p:cNvPr id="7" name="Rectangle 6"/>
            <p:cNvSpPr/>
            <p:nvPr/>
          </p:nvSpPr>
          <p:spPr>
            <a:xfrm>
              <a:off x="0" y="980728"/>
              <a:ext cx="12192000" cy="532859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a:spLocks noEditPoints="1"/>
            </p:cNvSpPr>
            <p:nvPr/>
          </p:nvSpPr>
          <p:spPr bwMode="auto">
            <a:xfrm>
              <a:off x="827088" y="3143251"/>
              <a:ext cx="133350" cy="1225550"/>
            </a:xfrm>
            <a:custGeom>
              <a:avLst/>
              <a:gdLst>
                <a:gd name="T0" fmla="*/ 242 w 373"/>
                <a:gd name="T1" fmla="*/ 3586 h 3586"/>
                <a:gd name="T2" fmla="*/ 164 w 373"/>
                <a:gd name="T3" fmla="*/ 32 h 3586"/>
                <a:gd name="T4" fmla="*/ 196 w 373"/>
                <a:gd name="T5" fmla="*/ 32 h 3586"/>
                <a:gd name="T6" fmla="*/ 274 w 373"/>
                <a:gd name="T7" fmla="*/ 3586 h 3586"/>
                <a:gd name="T8" fmla="*/ 242 w 373"/>
                <a:gd name="T9" fmla="*/ 3586 h 3586"/>
                <a:gd name="T10" fmla="*/ 5 w 373"/>
                <a:gd name="T11" fmla="*/ 316 h 3586"/>
                <a:gd name="T12" fmla="*/ 179 w 373"/>
                <a:gd name="T13" fmla="*/ 0 h 3586"/>
                <a:gd name="T14" fmla="*/ 368 w 373"/>
                <a:gd name="T15" fmla="*/ 308 h 3586"/>
                <a:gd name="T16" fmla="*/ 363 w 373"/>
                <a:gd name="T17" fmla="*/ 330 h 3586"/>
                <a:gd name="T18" fmla="*/ 341 w 373"/>
                <a:gd name="T19" fmla="*/ 325 h 3586"/>
                <a:gd name="T20" fmla="*/ 167 w 373"/>
                <a:gd name="T21" fmla="*/ 41 h 3586"/>
                <a:gd name="T22" fmla="*/ 194 w 373"/>
                <a:gd name="T23" fmla="*/ 40 h 3586"/>
                <a:gd name="T24" fmla="*/ 33 w 373"/>
                <a:gd name="T25" fmla="*/ 332 h 3586"/>
                <a:gd name="T26" fmla="*/ 11 w 373"/>
                <a:gd name="T27" fmla="*/ 338 h 3586"/>
                <a:gd name="T28" fmla="*/ 5 w 373"/>
                <a:gd name="T29" fmla="*/ 316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 h="3586">
                  <a:moveTo>
                    <a:pt x="242" y="3586"/>
                  </a:moveTo>
                  <a:lnTo>
                    <a:pt x="164" y="32"/>
                  </a:lnTo>
                  <a:lnTo>
                    <a:pt x="196" y="32"/>
                  </a:lnTo>
                  <a:lnTo>
                    <a:pt x="274" y="3586"/>
                  </a:lnTo>
                  <a:lnTo>
                    <a:pt x="242" y="3586"/>
                  </a:lnTo>
                  <a:close/>
                  <a:moveTo>
                    <a:pt x="5" y="316"/>
                  </a:moveTo>
                  <a:lnTo>
                    <a:pt x="179" y="0"/>
                  </a:lnTo>
                  <a:lnTo>
                    <a:pt x="368" y="308"/>
                  </a:lnTo>
                  <a:cubicBezTo>
                    <a:pt x="373" y="316"/>
                    <a:pt x="370" y="325"/>
                    <a:pt x="363" y="330"/>
                  </a:cubicBezTo>
                  <a:cubicBezTo>
                    <a:pt x="355" y="335"/>
                    <a:pt x="345" y="332"/>
                    <a:pt x="341" y="325"/>
                  </a:cubicBezTo>
                  <a:lnTo>
                    <a:pt x="167" y="41"/>
                  </a:lnTo>
                  <a:lnTo>
                    <a:pt x="194" y="40"/>
                  </a:lnTo>
                  <a:lnTo>
                    <a:pt x="33" y="332"/>
                  </a:lnTo>
                  <a:cubicBezTo>
                    <a:pt x="28" y="339"/>
                    <a:pt x="19" y="342"/>
                    <a:pt x="11" y="338"/>
                  </a:cubicBezTo>
                  <a:cubicBezTo>
                    <a:pt x="3" y="333"/>
                    <a:pt x="0" y="324"/>
                    <a:pt x="5" y="316"/>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noEditPoints="1"/>
            </p:cNvSpPr>
            <p:nvPr/>
          </p:nvSpPr>
          <p:spPr bwMode="auto">
            <a:xfrm>
              <a:off x="2828926" y="1698626"/>
              <a:ext cx="3328988" cy="901700"/>
            </a:xfrm>
            <a:custGeom>
              <a:avLst/>
              <a:gdLst>
                <a:gd name="T0" fmla="*/ 9 w 9258"/>
                <a:gd name="T1" fmla="*/ 2639 h 2639"/>
                <a:gd name="T2" fmla="*/ 9231 w 9258"/>
                <a:gd name="T3" fmla="*/ 119 h 2639"/>
                <a:gd name="T4" fmla="*/ 9223 w 9258"/>
                <a:gd name="T5" fmla="*/ 88 h 2639"/>
                <a:gd name="T6" fmla="*/ 0 w 9258"/>
                <a:gd name="T7" fmla="*/ 2608 h 2639"/>
                <a:gd name="T8" fmla="*/ 9 w 9258"/>
                <a:gd name="T9" fmla="*/ 2639 h 2639"/>
                <a:gd name="T10" fmla="*/ 9005 w 9258"/>
                <a:gd name="T11" fmla="*/ 353 h 2639"/>
                <a:gd name="T12" fmla="*/ 9258 w 9258"/>
                <a:gd name="T13" fmla="*/ 95 h 2639"/>
                <a:gd name="T14" fmla="*/ 8909 w 9258"/>
                <a:gd name="T15" fmla="*/ 2 h 2639"/>
                <a:gd name="T16" fmla="*/ 8889 w 9258"/>
                <a:gd name="T17" fmla="*/ 14 h 2639"/>
                <a:gd name="T18" fmla="*/ 8901 w 9258"/>
                <a:gd name="T19" fmla="*/ 33 h 2639"/>
                <a:gd name="T20" fmla="*/ 9223 w 9258"/>
                <a:gd name="T21" fmla="*/ 119 h 2639"/>
                <a:gd name="T22" fmla="*/ 9216 w 9258"/>
                <a:gd name="T23" fmla="*/ 93 h 2639"/>
                <a:gd name="T24" fmla="*/ 8982 w 9258"/>
                <a:gd name="T25" fmla="*/ 331 h 2639"/>
                <a:gd name="T26" fmla="*/ 8982 w 9258"/>
                <a:gd name="T27" fmla="*/ 353 h 2639"/>
                <a:gd name="T28" fmla="*/ 9005 w 9258"/>
                <a:gd name="T29" fmla="*/ 353 h 2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58" h="2639">
                  <a:moveTo>
                    <a:pt x="9" y="2639"/>
                  </a:moveTo>
                  <a:lnTo>
                    <a:pt x="9231" y="119"/>
                  </a:lnTo>
                  <a:lnTo>
                    <a:pt x="9223" y="88"/>
                  </a:lnTo>
                  <a:lnTo>
                    <a:pt x="0" y="2608"/>
                  </a:lnTo>
                  <a:lnTo>
                    <a:pt x="9" y="2639"/>
                  </a:lnTo>
                  <a:close/>
                  <a:moveTo>
                    <a:pt x="9005" y="353"/>
                  </a:moveTo>
                  <a:lnTo>
                    <a:pt x="9258" y="95"/>
                  </a:lnTo>
                  <a:lnTo>
                    <a:pt x="8909" y="2"/>
                  </a:lnTo>
                  <a:cubicBezTo>
                    <a:pt x="8901" y="0"/>
                    <a:pt x="8892" y="5"/>
                    <a:pt x="8889" y="14"/>
                  </a:cubicBezTo>
                  <a:cubicBezTo>
                    <a:pt x="8887" y="22"/>
                    <a:pt x="8892" y="31"/>
                    <a:pt x="8901" y="33"/>
                  </a:cubicBezTo>
                  <a:lnTo>
                    <a:pt x="9223" y="119"/>
                  </a:lnTo>
                  <a:lnTo>
                    <a:pt x="9216" y="93"/>
                  </a:lnTo>
                  <a:lnTo>
                    <a:pt x="8982" y="331"/>
                  </a:lnTo>
                  <a:cubicBezTo>
                    <a:pt x="8976" y="337"/>
                    <a:pt x="8976" y="347"/>
                    <a:pt x="8982" y="353"/>
                  </a:cubicBezTo>
                  <a:cubicBezTo>
                    <a:pt x="8989" y="359"/>
                    <a:pt x="8999" y="359"/>
                    <a:pt x="9005" y="353"/>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noEditPoints="1"/>
            </p:cNvSpPr>
            <p:nvPr/>
          </p:nvSpPr>
          <p:spPr bwMode="auto">
            <a:xfrm>
              <a:off x="6156326" y="1730376"/>
              <a:ext cx="1435100" cy="1035050"/>
            </a:xfrm>
            <a:custGeom>
              <a:avLst/>
              <a:gdLst>
                <a:gd name="T0" fmla="*/ 3969 w 3988"/>
                <a:gd name="T1" fmla="*/ 3024 h 3024"/>
                <a:gd name="T2" fmla="*/ 16 w 3988"/>
                <a:gd name="T3" fmla="*/ 32 h 3024"/>
                <a:gd name="T4" fmla="*/ 35 w 3988"/>
                <a:gd name="T5" fmla="*/ 7 h 3024"/>
                <a:gd name="T6" fmla="*/ 3988 w 3988"/>
                <a:gd name="T7" fmla="*/ 2998 h 3024"/>
                <a:gd name="T8" fmla="*/ 3969 w 3988"/>
                <a:gd name="T9" fmla="*/ 3024 h 3024"/>
                <a:gd name="T10" fmla="*/ 139 w 3988"/>
                <a:gd name="T11" fmla="*/ 334 h 3024"/>
                <a:gd name="T12" fmla="*/ 0 w 3988"/>
                <a:gd name="T13" fmla="*/ 0 h 3024"/>
                <a:gd name="T14" fmla="*/ 359 w 3988"/>
                <a:gd name="T15" fmla="*/ 44 h 3024"/>
                <a:gd name="T16" fmla="*/ 373 w 3988"/>
                <a:gd name="T17" fmla="*/ 61 h 3024"/>
                <a:gd name="T18" fmla="*/ 355 w 3988"/>
                <a:gd name="T19" fmla="*/ 75 h 3024"/>
                <a:gd name="T20" fmla="*/ 24 w 3988"/>
                <a:gd name="T21" fmla="*/ 35 h 3024"/>
                <a:gd name="T22" fmla="*/ 41 w 3988"/>
                <a:gd name="T23" fmla="*/ 13 h 3024"/>
                <a:gd name="T24" fmla="*/ 169 w 3988"/>
                <a:gd name="T25" fmla="*/ 321 h 3024"/>
                <a:gd name="T26" fmla="*/ 160 w 3988"/>
                <a:gd name="T27" fmla="*/ 342 h 3024"/>
                <a:gd name="T28" fmla="*/ 139 w 3988"/>
                <a:gd name="T29" fmla="*/ 334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88" h="3024">
                  <a:moveTo>
                    <a:pt x="3969" y="3024"/>
                  </a:moveTo>
                  <a:lnTo>
                    <a:pt x="16" y="32"/>
                  </a:lnTo>
                  <a:lnTo>
                    <a:pt x="35" y="7"/>
                  </a:lnTo>
                  <a:lnTo>
                    <a:pt x="3988" y="2998"/>
                  </a:lnTo>
                  <a:lnTo>
                    <a:pt x="3969" y="3024"/>
                  </a:lnTo>
                  <a:close/>
                  <a:moveTo>
                    <a:pt x="139" y="334"/>
                  </a:moveTo>
                  <a:lnTo>
                    <a:pt x="0" y="0"/>
                  </a:lnTo>
                  <a:lnTo>
                    <a:pt x="359" y="44"/>
                  </a:lnTo>
                  <a:cubicBezTo>
                    <a:pt x="367" y="45"/>
                    <a:pt x="374" y="53"/>
                    <a:pt x="373" y="61"/>
                  </a:cubicBezTo>
                  <a:cubicBezTo>
                    <a:pt x="372" y="70"/>
                    <a:pt x="364" y="76"/>
                    <a:pt x="355" y="75"/>
                  </a:cubicBezTo>
                  <a:lnTo>
                    <a:pt x="24" y="35"/>
                  </a:lnTo>
                  <a:lnTo>
                    <a:pt x="41" y="13"/>
                  </a:lnTo>
                  <a:lnTo>
                    <a:pt x="169" y="321"/>
                  </a:lnTo>
                  <a:cubicBezTo>
                    <a:pt x="172" y="329"/>
                    <a:pt x="168" y="339"/>
                    <a:pt x="160" y="342"/>
                  </a:cubicBezTo>
                  <a:cubicBezTo>
                    <a:pt x="152" y="346"/>
                    <a:pt x="143" y="342"/>
                    <a:pt x="139" y="334"/>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noEditPoints="1"/>
            </p:cNvSpPr>
            <p:nvPr/>
          </p:nvSpPr>
          <p:spPr bwMode="auto">
            <a:xfrm>
              <a:off x="6156326" y="1685926"/>
              <a:ext cx="4994275" cy="812800"/>
            </a:xfrm>
            <a:custGeom>
              <a:avLst/>
              <a:gdLst>
                <a:gd name="T0" fmla="*/ 13880 w 13885"/>
                <a:gd name="T1" fmla="*/ 2377 h 2377"/>
                <a:gd name="T2" fmla="*/ 29 w 13885"/>
                <a:gd name="T3" fmla="*/ 154 h 2377"/>
                <a:gd name="T4" fmla="*/ 34 w 13885"/>
                <a:gd name="T5" fmla="*/ 123 h 2377"/>
                <a:gd name="T6" fmla="*/ 13885 w 13885"/>
                <a:gd name="T7" fmla="*/ 2345 h 2377"/>
                <a:gd name="T8" fmla="*/ 13880 w 13885"/>
                <a:gd name="T9" fmla="*/ 2377 h 2377"/>
                <a:gd name="T10" fmla="*/ 279 w 13885"/>
                <a:gd name="T11" fmla="*/ 362 h 2377"/>
                <a:gd name="T12" fmla="*/ 0 w 13885"/>
                <a:gd name="T13" fmla="*/ 133 h 2377"/>
                <a:gd name="T14" fmla="*/ 337 w 13885"/>
                <a:gd name="T15" fmla="*/ 3 h 2377"/>
                <a:gd name="T16" fmla="*/ 358 w 13885"/>
                <a:gd name="T17" fmla="*/ 12 h 2377"/>
                <a:gd name="T18" fmla="*/ 349 w 13885"/>
                <a:gd name="T19" fmla="*/ 33 h 2377"/>
                <a:gd name="T20" fmla="*/ 38 w 13885"/>
                <a:gd name="T21" fmla="*/ 153 h 2377"/>
                <a:gd name="T22" fmla="*/ 42 w 13885"/>
                <a:gd name="T23" fmla="*/ 126 h 2377"/>
                <a:gd name="T24" fmla="*/ 300 w 13885"/>
                <a:gd name="T25" fmla="*/ 338 h 2377"/>
                <a:gd name="T26" fmla="*/ 302 w 13885"/>
                <a:gd name="T27" fmla="*/ 360 h 2377"/>
                <a:gd name="T28" fmla="*/ 279 w 13885"/>
                <a:gd name="T29" fmla="*/ 362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85" h="2377">
                  <a:moveTo>
                    <a:pt x="13880" y="2377"/>
                  </a:moveTo>
                  <a:lnTo>
                    <a:pt x="29" y="154"/>
                  </a:lnTo>
                  <a:lnTo>
                    <a:pt x="34" y="123"/>
                  </a:lnTo>
                  <a:lnTo>
                    <a:pt x="13885" y="2345"/>
                  </a:lnTo>
                  <a:lnTo>
                    <a:pt x="13880" y="2377"/>
                  </a:lnTo>
                  <a:close/>
                  <a:moveTo>
                    <a:pt x="279" y="362"/>
                  </a:moveTo>
                  <a:lnTo>
                    <a:pt x="0" y="133"/>
                  </a:lnTo>
                  <a:lnTo>
                    <a:pt x="337" y="3"/>
                  </a:lnTo>
                  <a:cubicBezTo>
                    <a:pt x="345" y="0"/>
                    <a:pt x="354" y="4"/>
                    <a:pt x="358" y="12"/>
                  </a:cubicBezTo>
                  <a:cubicBezTo>
                    <a:pt x="361" y="21"/>
                    <a:pt x="357" y="30"/>
                    <a:pt x="349" y="33"/>
                  </a:cubicBezTo>
                  <a:lnTo>
                    <a:pt x="38" y="153"/>
                  </a:lnTo>
                  <a:lnTo>
                    <a:pt x="42" y="126"/>
                  </a:lnTo>
                  <a:lnTo>
                    <a:pt x="300" y="338"/>
                  </a:lnTo>
                  <a:cubicBezTo>
                    <a:pt x="306" y="343"/>
                    <a:pt x="307" y="353"/>
                    <a:pt x="302" y="360"/>
                  </a:cubicBezTo>
                  <a:cubicBezTo>
                    <a:pt x="296" y="367"/>
                    <a:pt x="286" y="368"/>
                    <a:pt x="279" y="362"/>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5281613" y="1293813"/>
              <a:ext cx="1755775" cy="4365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5281613" y="1293813"/>
              <a:ext cx="1755775" cy="4365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1"/>
            <p:cNvSpPr>
              <a:spLocks noChangeArrowheads="1"/>
            </p:cNvSpPr>
            <p:nvPr/>
          </p:nvSpPr>
          <p:spPr bwMode="auto">
            <a:xfrm>
              <a:off x="5416551" y="1354138"/>
              <a:ext cx="1651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Roboto" panose="02000000000000000000" pitchFamily="2" charset="0"/>
                </a:rPr>
                <a:t>EOSC Portal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1885951" y="2595563"/>
              <a:ext cx="1887538" cy="673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3"/>
            <p:cNvSpPr>
              <a:spLocks noChangeArrowheads="1"/>
            </p:cNvSpPr>
            <p:nvPr/>
          </p:nvSpPr>
          <p:spPr bwMode="auto">
            <a:xfrm>
              <a:off x="1885951" y="2595563"/>
              <a:ext cx="1887538" cy="6731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4"/>
            <p:cNvSpPr>
              <a:spLocks noChangeArrowheads="1"/>
            </p:cNvSpPr>
            <p:nvPr/>
          </p:nvSpPr>
          <p:spPr bwMode="auto">
            <a:xfrm>
              <a:off x="2036763" y="2654301"/>
              <a:ext cx="7826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eInfra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2659063" y="2654301"/>
              <a:ext cx="206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727326" y="2654301"/>
              <a:ext cx="10715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Services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163763" y="2928938"/>
              <a:ext cx="15081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Aggregators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6783389" y="2759076"/>
              <a:ext cx="1611313" cy="673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9"/>
            <p:cNvSpPr>
              <a:spLocks noChangeArrowheads="1"/>
            </p:cNvSpPr>
            <p:nvPr/>
          </p:nvSpPr>
          <p:spPr bwMode="auto">
            <a:xfrm>
              <a:off x="6783389" y="2744788"/>
              <a:ext cx="1611313" cy="6731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7004051" y="2805113"/>
              <a:ext cx="13239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Roboto" panose="02000000000000000000" pitchFamily="2" charset="0"/>
                </a:rPr>
                <a:t>Data/Apps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6924676" y="3079751"/>
              <a:ext cx="1506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Aggregators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10172701" y="2490788"/>
              <a:ext cx="1957388" cy="673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3"/>
            <p:cNvSpPr>
              <a:spLocks noChangeArrowheads="1"/>
            </p:cNvSpPr>
            <p:nvPr/>
          </p:nvSpPr>
          <p:spPr bwMode="auto">
            <a:xfrm>
              <a:off x="10172701" y="2490788"/>
              <a:ext cx="1957388" cy="6731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4"/>
            <p:cNvSpPr>
              <a:spLocks noChangeArrowheads="1"/>
            </p:cNvSpPr>
            <p:nvPr/>
          </p:nvSpPr>
          <p:spPr bwMode="auto">
            <a:xfrm>
              <a:off x="10406064" y="2552701"/>
              <a:ext cx="1663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App/SW/Data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10487026" y="2825751"/>
              <a:ext cx="1508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Aggregators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Freeform 26"/>
            <p:cNvSpPr>
              <a:spLocks noEditPoints="1"/>
            </p:cNvSpPr>
            <p:nvPr/>
          </p:nvSpPr>
          <p:spPr bwMode="auto">
            <a:xfrm>
              <a:off x="2830513" y="3268663"/>
              <a:ext cx="1854200" cy="1331913"/>
            </a:xfrm>
            <a:custGeom>
              <a:avLst/>
              <a:gdLst>
                <a:gd name="T0" fmla="*/ 5138 w 5157"/>
                <a:gd name="T1" fmla="*/ 3894 h 3894"/>
                <a:gd name="T2" fmla="*/ 16 w 5157"/>
                <a:gd name="T3" fmla="*/ 32 h 3894"/>
                <a:gd name="T4" fmla="*/ 35 w 5157"/>
                <a:gd name="T5" fmla="*/ 7 h 3894"/>
                <a:gd name="T6" fmla="*/ 5157 w 5157"/>
                <a:gd name="T7" fmla="*/ 3869 h 3894"/>
                <a:gd name="T8" fmla="*/ 5138 w 5157"/>
                <a:gd name="T9" fmla="*/ 3894 h 3894"/>
                <a:gd name="T10" fmla="*/ 140 w 5157"/>
                <a:gd name="T11" fmla="*/ 333 h 3894"/>
                <a:gd name="T12" fmla="*/ 0 w 5157"/>
                <a:gd name="T13" fmla="*/ 0 h 3894"/>
                <a:gd name="T14" fmla="*/ 359 w 5157"/>
                <a:gd name="T15" fmla="*/ 43 h 3894"/>
                <a:gd name="T16" fmla="*/ 373 w 5157"/>
                <a:gd name="T17" fmla="*/ 61 h 3894"/>
                <a:gd name="T18" fmla="*/ 355 w 5157"/>
                <a:gd name="T19" fmla="*/ 75 h 3894"/>
                <a:gd name="T20" fmla="*/ 24 w 5157"/>
                <a:gd name="T21" fmla="*/ 35 h 3894"/>
                <a:gd name="T22" fmla="*/ 41 w 5157"/>
                <a:gd name="T23" fmla="*/ 13 h 3894"/>
                <a:gd name="T24" fmla="*/ 169 w 5157"/>
                <a:gd name="T25" fmla="*/ 321 h 3894"/>
                <a:gd name="T26" fmla="*/ 161 w 5157"/>
                <a:gd name="T27" fmla="*/ 342 h 3894"/>
                <a:gd name="T28" fmla="*/ 140 w 5157"/>
                <a:gd name="T29" fmla="*/ 333 h 3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57" h="3894">
                  <a:moveTo>
                    <a:pt x="5138" y="3894"/>
                  </a:moveTo>
                  <a:lnTo>
                    <a:pt x="16" y="32"/>
                  </a:lnTo>
                  <a:lnTo>
                    <a:pt x="35" y="7"/>
                  </a:lnTo>
                  <a:lnTo>
                    <a:pt x="5157" y="3869"/>
                  </a:lnTo>
                  <a:lnTo>
                    <a:pt x="5138" y="3894"/>
                  </a:lnTo>
                  <a:close/>
                  <a:moveTo>
                    <a:pt x="140" y="333"/>
                  </a:moveTo>
                  <a:lnTo>
                    <a:pt x="0" y="0"/>
                  </a:lnTo>
                  <a:lnTo>
                    <a:pt x="359" y="43"/>
                  </a:lnTo>
                  <a:cubicBezTo>
                    <a:pt x="368" y="44"/>
                    <a:pt x="374" y="52"/>
                    <a:pt x="373" y="61"/>
                  </a:cubicBezTo>
                  <a:cubicBezTo>
                    <a:pt x="372" y="69"/>
                    <a:pt x="364" y="76"/>
                    <a:pt x="355" y="75"/>
                  </a:cubicBezTo>
                  <a:lnTo>
                    <a:pt x="24" y="35"/>
                  </a:lnTo>
                  <a:lnTo>
                    <a:pt x="41" y="13"/>
                  </a:lnTo>
                  <a:lnTo>
                    <a:pt x="169" y="321"/>
                  </a:lnTo>
                  <a:cubicBezTo>
                    <a:pt x="173" y="329"/>
                    <a:pt x="169" y="338"/>
                    <a:pt x="161" y="342"/>
                  </a:cubicBezTo>
                  <a:cubicBezTo>
                    <a:pt x="153" y="345"/>
                    <a:pt x="143" y="341"/>
                    <a:pt x="140" y="333"/>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noEditPoints="1"/>
            </p:cNvSpPr>
            <p:nvPr/>
          </p:nvSpPr>
          <p:spPr bwMode="auto">
            <a:xfrm>
              <a:off x="7589839" y="3406776"/>
              <a:ext cx="2938463" cy="946150"/>
            </a:xfrm>
            <a:custGeom>
              <a:avLst/>
              <a:gdLst>
                <a:gd name="T0" fmla="*/ 8163 w 8173"/>
                <a:gd name="T1" fmla="*/ 2766 h 2766"/>
                <a:gd name="T2" fmla="*/ 26 w 8173"/>
                <a:gd name="T3" fmla="*/ 103 h 2766"/>
                <a:gd name="T4" fmla="*/ 36 w 8173"/>
                <a:gd name="T5" fmla="*/ 72 h 2766"/>
                <a:gd name="T6" fmla="*/ 8173 w 8173"/>
                <a:gd name="T7" fmla="*/ 2736 h 2766"/>
                <a:gd name="T8" fmla="*/ 8163 w 8173"/>
                <a:gd name="T9" fmla="*/ 2766 h 2766"/>
                <a:gd name="T10" fmla="*/ 240 w 8173"/>
                <a:gd name="T11" fmla="*/ 347 h 2766"/>
                <a:gd name="T12" fmla="*/ 0 w 8173"/>
                <a:gd name="T13" fmla="*/ 77 h 2766"/>
                <a:gd name="T14" fmla="*/ 353 w 8173"/>
                <a:gd name="T15" fmla="*/ 2 h 2766"/>
                <a:gd name="T16" fmla="*/ 372 w 8173"/>
                <a:gd name="T17" fmla="*/ 14 h 2766"/>
                <a:gd name="T18" fmla="*/ 360 w 8173"/>
                <a:gd name="T19" fmla="*/ 33 h 2766"/>
                <a:gd name="T20" fmla="*/ 34 w 8173"/>
                <a:gd name="T21" fmla="*/ 103 h 2766"/>
                <a:gd name="T22" fmla="*/ 43 w 8173"/>
                <a:gd name="T23" fmla="*/ 77 h 2766"/>
                <a:gd name="T24" fmla="*/ 264 w 8173"/>
                <a:gd name="T25" fmla="*/ 326 h 2766"/>
                <a:gd name="T26" fmla="*/ 263 w 8173"/>
                <a:gd name="T27" fmla="*/ 349 h 2766"/>
                <a:gd name="T28" fmla="*/ 240 w 8173"/>
                <a:gd name="T29" fmla="*/ 347 h 2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73" h="2766">
                  <a:moveTo>
                    <a:pt x="8163" y="2766"/>
                  </a:moveTo>
                  <a:lnTo>
                    <a:pt x="26" y="103"/>
                  </a:lnTo>
                  <a:lnTo>
                    <a:pt x="36" y="72"/>
                  </a:lnTo>
                  <a:lnTo>
                    <a:pt x="8173" y="2736"/>
                  </a:lnTo>
                  <a:lnTo>
                    <a:pt x="8163" y="2766"/>
                  </a:lnTo>
                  <a:close/>
                  <a:moveTo>
                    <a:pt x="240" y="347"/>
                  </a:moveTo>
                  <a:lnTo>
                    <a:pt x="0" y="77"/>
                  </a:lnTo>
                  <a:lnTo>
                    <a:pt x="353" y="2"/>
                  </a:lnTo>
                  <a:cubicBezTo>
                    <a:pt x="362" y="0"/>
                    <a:pt x="370" y="5"/>
                    <a:pt x="372" y="14"/>
                  </a:cubicBezTo>
                  <a:cubicBezTo>
                    <a:pt x="374" y="23"/>
                    <a:pt x="369" y="31"/>
                    <a:pt x="360" y="33"/>
                  </a:cubicBezTo>
                  <a:lnTo>
                    <a:pt x="34" y="103"/>
                  </a:lnTo>
                  <a:lnTo>
                    <a:pt x="43" y="77"/>
                  </a:lnTo>
                  <a:lnTo>
                    <a:pt x="264" y="326"/>
                  </a:lnTo>
                  <a:cubicBezTo>
                    <a:pt x="270" y="333"/>
                    <a:pt x="269" y="343"/>
                    <a:pt x="263" y="349"/>
                  </a:cubicBezTo>
                  <a:cubicBezTo>
                    <a:pt x="256" y="354"/>
                    <a:pt x="246" y="354"/>
                    <a:pt x="240" y="34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8"/>
            <p:cNvSpPr>
              <a:spLocks noChangeArrowheads="1"/>
            </p:cNvSpPr>
            <p:nvPr/>
          </p:nvSpPr>
          <p:spPr bwMode="auto">
            <a:xfrm>
              <a:off x="3848101" y="4598988"/>
              <a:ext cx="1670050" cy="5953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9"/>
            <p:cNvSpPr>
              <a:spLocks noChangeArrowheads="1"/>
            </p:cNvSpPr>
            <p:nvPr/>
          </p:nvSpPr>
          <p:spPr bwMode="auto">
            <a:xfrm>
              <a:off x="3848101" y="4598988"/>
              <a:ext cx="1670050" cy="59531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30"/>
            <p:cNvSpPr>
              <a:spLocks noChangeArrowheads="1"/>
            </p:cNvSpPr>
            <p:nvPr/>
          </p:nvSpPr>
          <p:spPr bwMode="auto">
            <a:xfrm>
              <a:off x="3998913" y="4659313"/>
              <a:ext cx="2301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4108451" y="4659313"/>
              <a:ext cx="1778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4165601" y="4659313"/>
              <a:ext cx="133508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Infra Service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4295776" y="4894263"/>
              <a:ext cx="849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Providers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Freeform 34"/>
            <p:cNvSpPr>
              <a:spLocks noEditPoints="1"/>
            </p:cNvSpPr>
            <p:nvPr/>
          </p:nvSpPr>
          <p:spPr bwMode="auto">
            <a:xfrm>
              <a:off x="2760663" y="3268663"/>
              <a:ext cx="134938" cy="1193800"/>
            </a:xfrm>
            <a:custGeom>
              <a:avLst/>
              <a:gdLst>
                <a:gd name="T0" fmla="*/ 111 w 373"/>
                <a:gd name="T1" fmla="*/ 3491 h 3491"/>
                <a:gd name="T2" fmla="*/ 211 w 373"/>
                <a:gd name="T3" fmla="*/ 33 h 3491"/>
                <a:gd name="T4" fmla="*/ 179 w 373"/>
                <a:gd name="T5" fmla="*/ 32 h 3491"/>
                <a:gd name="T6" fmla="*/ 79 w 373"/>
                <a:gd name="T7" fmla="*/ 3490 h 3491"/>
                <a:gd name="T8" fmla="*/ 111 w 373"/>
                <a:gd name="T9" fmla="*/ 3491 h 3491"/>
                <a:gd name="T10" fmla="*/ 368 w 373"/>
                <a:gd name="T11" fmla="*/ 317 h 3491"/>
                <a:gd name="T12" fmla="*/ 196 w 373"/>
                <a:gd name="T13" fmla="*/ 0 h 3491"/>
                <a:gd name="T14" fmla="*/ 5 w 373"/>
                <a:gd name="T15" fmla="*/ 307 h 3491"/>
                <a:gd name="T16" fmla="*/ 10 w 373"/>
                <a:gd name="T17" fmla="*/ 329 h 3491"/>
                <a:gd name="T18" fmla="*/ 32 w 373"/>
                <a:gd name="T19" fmla="*/ 324 h 3491"/>
                <a:gd name="T20" fmla="*/ 32 w 373"/>
                <a:gd name="T21" fmla="*/ 324 h 3491"/>
                <a:gd name="T22" fmla="*/ 208 w 373"/>
                <a:gd name="T23" fmla="*/ 41 h 3491"/>
                <a:gd name="T24" fmla="*/ 181 w 373"/>
                <a:gd name="T25" fmla="*/ 40 h 3491"/>
                <a:gd name="T26" fmla="*/ 340 w 373"/>
                <a:gd name="T27" fmla="*/ 332 h 3491"/>
                <a:gd name="T28" fmla="*/ 362 w 373"/>
                <a:gd name="T29" fmla="*/ 339 h 3491"/>
                <a:gd name="T30" fmla="*/ 368 w 373"/>
                <a:gd name="T31" fmla="*/ 317 h 3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3" h="3491">
                  <a:moveTo>
                    <a:pt x="111" y="3491"/>
                  </a:moveTo>
                  <a:lnTo>
                    <a:pt x="211" y="33"/>
                  </a:lnTo>
                  <a:lnTo>
                    <a:pt x="179" y="32"/>
                  </a:lnTo>
                  <a:lnTo>
                    <a:pt x="79" y="3490"/>
                  </a:lnTo>
                  <a:lnTo>
                    <a:pt x="111" y="3491"/>
                  </a:lnTo>
                  <a:close/>
                  <a:moveTo>
                    <a:pt x="368" y="317"/>
                  </a:moveTo>
                  <a:lnTo>
                    <a:pt x="196" y="0"/>
                  </a:lnTo>
                  <a:lnTo>
                    <a:pt x="5" y="307"/>
                  </a:lnTo>
                  <a:cubicBezTo>
                    <a:pt x="0" y="314"/>
                    <a:pt x="2" y="324"/>
                    <a:pt x="10" y="329"/>
                  </a:cubicBezTo>
                  <a:cubicBezTo>
                    <a:pt x="17" y="333"/>
                    <a:pt x="27" y="331"/>
                    <a:pt x="32" y="324"/>
                  </a:cubicBezTo>
                  <a:lnTo>
                    <a:pt x="32" y="324"/>
                  </a:lnTo>
                  <a:lnTo>
                    <a:pt x="208" y="41"/>
                  </a:lnTo>
                  <a:lnTo>
                    <a:pt x="181" y="40"/>
                  </a:lnTo>
                  <a:lnTo>
                    <a:pt x="340" y="332"/>
                  </a:lnTo>
                  <a:cubicBezTo>
                    <a:pt x="344" y="340"/>
                    <a:pt x="354" y="343"/>
                    <a:pt x="362" y="339"/>
                  </a:cubicBezTo>
                  <a:cubicBezTo>
                    <a:pt x="370" y="335"/>
                    <a:pt x="373" y="325"/>
                    <a:pt x="368" y="31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5"/>
            <p:cNvSpPr>
              <a:spLocks noChangeArrowheads="1"/>
            </p:cNvSpPr>
            <p:nvPr/>
          </p:nvSpPr>
          <p:spPr bwMode="auto">
            <a:xfrm>
              <a:off x="5978526" y="4625976"/>
              <a:ext cx="1385888" cy="596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6"/>
            <p:cNvSpPr>
              <a:spLocks noChangeArrowheads="1"/>
            </p:cNvSpPr>
            <p:nvPr/>
          </p:nvSpPr>
          <p:spPr bwMode="auto">
            <a:xfrm>
              <a:off x="5978526" y="4625976"/>
              <a:ext cx="1385888" cy="5969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7"/>
            <p:cNvSpPr>
              <a:spLocks noChangeArrowheads="1"/>
            </p:cNvSpPr>
            <p:nvPr/>
          </p:nvSpPr>
          <p:spPr bwMode="auto">
            <a:xfrm>
              <a:off x="6432551" y="4689476"/>
              <a:ext cx="6048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Data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6215064" y="4924426"/>
              <a:ext cx="889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Registries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9834564" y="4346576"/>
              <a:ext cx="1385888" cy="601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0"/>
            <p:cNvSpPr>
              <a:spLocks noChangeArrowheads="1"/>
            </p:cNvSpPr>
            <p:nvPr/>
          </p:nvSpPr>
          <p:spPr bwMode="auto">
            <a:xfrm>
              <a:off x="9834564" y="4346576"/>
              <a:ext cx="1385888" cy="6016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1"/>
            <p:cNvSpPr>
              <a:spLocks noChangeArrowheads="1"/>
            </p:cNvSpPr>
            <p:nvPr/>
          </p:nvSpPr>
          <p:spPr bwMode="auto">
            <a:xfrm>
              <a:off x="10150476" y="4411663"/>
              <a:ext cx="8874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App/SW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9912351" y="4646613"/>
              <a:ext cx="1212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Marketplaces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Freeform 43"/>
            <p:cNvSpPr>
              <a:spLocks noEditPoints="1"/>
            </p:cNvSpPr>
            <p:nvPr/>
          </p:nvSpPr>
          <p:spPr bwMode="auto">
            <a:xfrm>
              <a:off x="6667501" y="3140076"/>
              <a:ext cx="4483100" cy="1489075"/>
            </a:xfrm>
            <a:custGeom>
              <a:avLst/>
              <a:gdLst>
                <a:gd name="T0" fmla="*/ 11 w 12464"/>
                <a:gd name="T1" fmla="*/ 4355 h 4355"/>
                <a:gd name="T2" fmla="*/ 12440 w 12464"/>
                <a:gd name="T3" fmla="*/ 98 h 4355"/>
                <a:gd name="T4" fmla="*/ 12429 w 12464"/>
                <a:gd name="T5" fmla="*/ 68 h 4355"/>
                <a:gd name="T6" fmla="*/ 0 w 12464"/>
                <a:gd name="T7" fmla="*/ 4325 h 4355"/>
                <a:gd name="T8" fmla="*/ 11 w 12464"/>
                <a:gd name="T9" fmla="*/ 4355 h 4355"/>
                <a:gd name="T10" fmla="*/ 12228 w 12464"/>
                <a:gd name="T11" fmla="*/ 345 h 4355"/>
                <a:gd name="T12" fmla="*/ 12464 w 12464"/>
                <a:gd name="T13" fmla="*/ 72 h 4355"/>
                <a:gd name="T14" fmla="*/ 12111 w 12464"/>
                <a:gd name="T15" fmla="*/ 1 h 4355"/>
                <a:gd name="T16" fmla="*/ 12092 w 12464"/>
                <a:gd name="T17" fmla="*/ 14 h 4355"/>
                <a:gd name="T18" fmla="*/ 12104 w 12464"/>
                <a:gd name="T19" fmla="*/ 33 h 4355"/>
                <a:gd name="T20" fmla="*/ 12431 w 12464"/>
                <a:gd name="T21" fmla="*/ 98 h 4355"/>
                <a:gd name="T22" fmla="*/ 12422 w 12464"/>
                <a:gd name="T23" fmla="*/ 72 h 4355"/>
                <a:gd name="T24" fmla="*/ 12204 w 12464"/>
                <a:gd name="T25" fmla="*/ 325 h 4355"/>
                <a:gd name="T26" fmla="*/ 12206 w 12464"/>
                <a:gd name="T27" fmla="*/ 347 h 4355"/>
                <a:gd name="T28" fmla="*/ 12228 w 12464"/>
                <a:gd name="T29" fmla="*/ 345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64" h="4355">
                  <a:moveTo>
                    <a:pt x="11" y="4355"/>
                  </a:moveTo>
                  <a:lnTo>
                    <a:pt x="12440" y="98"/>
                  </a:lnTo>
                  <a:lnTo>
                    <a:pt x="12429" y="68"/>
                  </a:lnTo>
                  <a:lnTo>
                    <a:pt x="0" y="4325"/>
                  </a:lnTo>
                  <a:lnTo>
                    <a:pt x="11" y="4355"/>
                  </a:lnTo>
                  <a:close/>
                  <a:moveTo>
                    <a:pt x="12228" y="345"/>
                  </a:moveTo>
                  <a:lnTo>
                    <a:pt x="12464" y="72"/>
                  </a:lnTo>
                  <a:lnTo>
                    <a:pt x="12111" y="1"/>
                  </a:lnTo>
                  <a:cubicBezTo>
                    <a:pt x="12102" y="0"/>
                    <a:pt x="12093" y="5"/>
                    <a:pt x="12092" y="14"/>
                  </a:cubicBezTo>
                  <a:cubicBezTo>
                    <a:pt x="12090" y="23"/>
                    <a:pt x="12096" y="31"/>
                    <a:pt x="12104" y="33"/>
                  </a:cubicBezTo>
                  <a:lnTo>
                    <a:pt x="12431" y="98"/>
                  </a:lnTo>
                  <a:lnTo>
                    <a:pt x="12422" y="72"/>
                  </a:lnTo>
                  <a:lnTo>
                    <a:pt x="12204" y="325"/>
                  </a:lnTo>
                  <a:cubicBezTo>
                    <a:pt x="12198" y="331"/>
                    <a:pt x="12199" y="341"/>
                    <a:pt x="12206" y="347"/>
                  </a:cubicBezTo>
                  <a:cubicBezTo>
                    <a:pt x="12213" y="353"/>
                    <a:pt x="12223" y="352"/>
                    <a:pt x="12228" y="345"/>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4"/>
            <p:cNvSpPr>
              <a:spLocks noChangeArrowheads="1"/>
            </p:cNvSpPr>
            <p:nvPr/>
          </p:nvSpPr>
          <p:spPr bwMode="auto">
            <a:xfrm>
              <a:off x="61913" y="4368801"/>
              <a:ext cx="1720850" cy="596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5"/>
            <p:cNvSpPr>
              <a:spLocks noChangeArrowheads="1"/>
            </p:cNvSpPr>
            <p:nvPr/>
          </p:nvSpPr>
          <p:spPr bwMode="auto">
            <a:xfrm>
              <a:off x="61913" y="4368801"/>
              <a:ext cx="1720850" cy="5969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6"/>
            <p:cNvSpPr>
              <a:spLocks noChangeArrowheads="1"/>
            </p:cNvSpPr>
            <p:nvPr/>
          </p:nvSpPr>
          <p:spPr bwMode="auto">
            <a:xfrm>
              <a:off x="119063" y="4429126"/>
              <a:ext cx="1627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Roboto" panose="02000000000000000000" pitchFamily="2" charset="0"/>
                </a:rPr>
                <a:t>Distributed Research</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50" name="Rectangle 48"/>
            <p:cNvSpPr>
              <a:spLocks noChangeArrowheads="1"/>
            </p:cNvSpPr>
            <p:nvPr/>
          </p:nvSpPr>
          <p:spPr bwMode="auto">
            <a:xfrm>
              <a:off x="263526" y="4664076"/>
              <a:ext cx="13239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Infrastructures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9"/>
            <p:cNvSpPr>
              <a:spLocks noChangeArrowheads="1"/>
            </p:cNvSpPr>
            <p:nvPr/>
          </p:nvSpPr>
          <p:spPr bwMode="auto">
            <a:xfrm>
              <a:off x="114301" y="5813426"/>
              <a:ext cx="552450" cy="355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0"/>
            <p:cNvSpPr>
              <a:spLocks noChangeArrowheads="1"/>
            </p:cNvSpPr>
            <p:nvPr/>
          </p:nvSpPr>
          <p:spPr bwMode="auto">
            <a:xfrm>
              <a:off x="114301" y="5813426"/>
              <a:ext cx="552450" cy="3556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241301" y="5875338"/>
              <a:ext cx="4254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RI1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2"/>
            <p:cNvSpPr>
              <a:spLocks noChangeArrowheads="1"/>
            </p:cNvSpPr>
            <p:nvPr/>
          </p:nvSpPr>
          <p:spPr bwMode="auto">
            <a:xfrm>
              <a:off x="1212851" y="5824538"/>
              <a:ext cx="552450" cy="3603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1212851" y="5824538"/>
              <a:ext cx="552450" cy="3603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Rectangle 54"/>
            <p:cNvSpPr>
              <a:spLocks noChangeArrowheads="1"/>
            </p:cNvSpPr>
            <p:nvPr/>
          </p:nvSpPr>
          <p:spPr bwMode="auto">
            <a:xfrm>
              <a:off x="1339851" y="5888038"/>
              <a:ext cx="4254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RI2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Freeform 55"/>
            <p:cNvSpPr>
              <a:spLocks noEditPoints="1"/>
            </p:cNvSpPr>
            <p:nvPr/>
          </p:nvSpPr>
          <p:spPr bwMode="auto">
            <a:xfrm>
              <a:off x="385763" y="4965701"/>
              <a:ext cx="536575" cy="852488"/>
            </a:xfrm>
            <a:custGeom>
              <a:avLst/>
              <a:gdLst>
                <a:gd name="T0" fmla="*/ 27 w 1491"/>
                <a:gd name="T1" fmla="*/ 2493 h 2493"/>
                <a:gd name="T2" fmla="*/ 1489 w 1491"/>
                <a:gd name="T3" fmla="*/ 36 h 2493"/>
                <a:gd name="T4" fmla="*/ 1461 w 1491"/>
                <a:gd name="T5" fmla="*/ 20 h 2493"/>
                <a:gd name="T6" fmla="*/ 0 w 1491"/>
                <a:gd name="T7" fmla="*/ 2476 h 2493"/>
                <a:gd name="T8" fmla="*/ 27 w 1491"/>
                <a:gd name="T9" fmla="*/ 2493 h 2493"/>
                <a:gd name="T10" fmla="*/ 1488 w 1491"/>
                <a:gd name="T11" fmla="*/ 361 h 2493"/>
                <a:gd name="T12" fmla="*/ 1491 w 1491"/>
                <a:gd name="T13" fmla="*/ 0 h 2493"/>
                <a:gd name="T14" fmla="*/ 1176 w 1491"/>
                <a:gd name="T15" fmla="*/ 175 h 2493"/>
                <a:gd name="T16" fmla="*/ 1169 w 1491"/>
                <a:gd name="T17" fmla="*/ 197 h 2493"/>
                <a:gd name="T18" fmla="*/ 1191 w 1491"/>
                <a:gd name="T19" fmla="*/ 203 h 2493"/>
                <a:gd name="T20" fmla="*/ 1483 w 1491"/>
                <a:gd name="T21" fmla="*/ 42 h 2493"/>
                <a:gd name="T22" fmla="*/ 1459 w 1491"/>
                <a:gd name="T23" fmla="*/ 28 h 2493"/>
                <a:gd name="T24" fmla="*/ 1456 w 1491"/>
                <a:gd name="T25" fmla="*/ 361 h 2493"/>
                <a:gd name="T26" fmla="*/ 1472 w 1491"/>
                <a:gd name="T27" fmla="*/ 377 h 2493"/>
                <a:gd name="T28" fmla="*/ 1488 w 1491"/>
                <a:gd name="T29" fmla="*/ 36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1" h="2493">
                  <a:moveTo>
                    <a:pt x="27" y="2493"/>
                  </a:moveTo>
                  <a:lnTo>
                    <a:pt x="1489" y="36"/>
                  </a:lnTo>
                  <a:lnTo>
                    <a:pt x="1461" y="20"/>
                  </a:lnTo>
                  <a:lnTo>
                    <a:pt x="0" y="2476"/>
                  </a:lnTo>
                  <a:lnTo>
                    <a:pt x="27" y="2493"/>
                  </a:lnTo>
                  <a:close/>
                  <a:moveTo>
                    <a:pt x="1488" y="361"/>
                  </a:moveTo>
                  <a:lnTo>
                    <a:pt x="1491" y="0"/>
                  </a:lnTo>
                  <a:lnTo>
                    <a:pt x="1176" y="175"/>
                  </a:lnTo>
                  <a:cubicBezTo>
                    <a:pt x="1168" y="180"/>
                    <a:pt x="1165" y="189"/>
                    <a:pt x="1169" y="197"/>
                  </a:cubicBezTo>
                  <a:cubicBezTo>
                    <a:pt x="1174" y="205"/>
                    <a:pt x="1183" y="208"/>
                    <a:pt x="1191" y="203"/>
                  </a:cubicBezTo>
                  <a:lnTo>
                    <a:pt x="1483" y="42"/>
                  </a:lnTo>
                  <a:lnTo>
                    <a:pt x="1459" y="28"/>
                  </a:lnTo>
                  <a:lnTo>
                    <a:pt x="1456" y="361"/>
                  </a:lnTo>
                  <a:cubicBezTo>
                    <a:pt x="1456" y="370"/>
                    <a:pt x="1463" y="377"/>
                    <a:pt x="1472" y="377"/>
                  </a:cubicBezTo>
                  <a:cubicBezTo>
                    <a:pt x="1481" y="377"/>
                    <a:pt x="1488" y="370"/>
                    <a:pt x="1488"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noEditPoints="1"/>
            </p:cNvSpPr>
            <p:nvPr/>
          </p:nvSpPr>
          <p:spPr bwMode="auto">
            <a:xfrm>
              <a:off x="919163" y="4965701"/>
              <a:ext cx="573088" cy="865188"/>
            </a:xfrm>
            <a:custGeom>
              <a:avLst/>
              <a:gdLst>
                <a:gd name="T0" fmla="*/ 1566 w 1593"/>
                <a:gd name="T1" fmla="*/ 2530 h 2530"/>
                <a:gd name="T2" fmla="*/ 4 w 1593"/>
                <a:gd name="T3" fmla="*/ 36 h 2530"/>
                <a:gd name="T4" fmla="*/ 31 w 1593"/>
                <a:gd name="T5" fmla="*/ 19 h 2530"/>
                <a:gd name="T6" fmla="*/ 1593 w 1593"/>
                <a:gd name="T7" fmla="*/ 2513 h 2530"/>
                <a:gd name="T8" fmla="*/ 1566 w 1593"/>
                <a:gd name="T9" fmla="*/ 2530 h 2530"/>
                <a:gd name="T10" fmla="*/ 12 w 1593"/>
                <a:gd name="T11" fmla="*/ 361 h 2530"/>
                <a:gd name="T12" fmla="*/ 0 w 1593"/>
                <a:gd name="T13" fmla="*/ 0 h 2530"/>
                <a:gd name="T14" fmla="*/ 320 w 1593"/>
                <a:gd name="T15" fmla="*/ 168 h 2530"/>
                <a:gd name="T16" fmla="*/ 327 w 1593"/>
                <a:gd name="T17" fmla="*/ 190 h 2530"/>
                <a:gd name="T18" fmla="*/ 305 w 1593"/>
                <a:gd name="T19" fmla="*/ 196 h 2530"/>
                <a:gd name="T20" fmla="*/ 10 w 1593"/>
                <a:gd name="T21" fmla="*/ 41 h 2530"/>
                <a:gd name="T22" fmla="*/ 33 w 1593"/>
                <a:gd name="T23" fmla="*/ 27 h 2530"/>
                <a:gd name="T24" fmla="*/ 44 w 1593"/>
                <a:gd name="T25" fmla="*/ 360 h 2530"/>
                <a:gd name="T26" fmla="*/ 28 w 1593"/>
                <a:gd name="T27" fmla="*/ 377 h 2530"/>
                <a:gd name="T28" fmla="*/ 12 w 1593"/>
                <a:gd name="T29" fmla="*/ 361 h 2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3" h="2530">
                  <a:moveTo>
                    <a:pt x="1566" y="2530"/>
                  </a:moveTo>
                  <a:lnTo>
                    <a:pt x="4" y="36"/>
                  </a:lnTo>
                  <a:lnTo>
                    <a:pt x="31" y="19"/>
                  </a:lnTo>
                  <a:lnTo>
                    <a:pt x="1593" y="2513"/>
                  </a:lnTo>
                  <a:lnTo>
                    <a:pt x="1566" y="2530"/>
                  </a:lnTo>
                  <a:close/>
                  <a:moveTo>
                    <a:pt x="12" y="361"/>
                  </a:moveTo>
                  <a:lnTo>
                    <a:pt x="0" y="0"/>
                  </a:lnTo>
                  <a:lnTo>
                    <a:pt x="320" y="168"/>
                  </a:lnTo>
                  <a:cubicBezTo>
                    <a:pt x="328" y="172"/>
                    <a:pt x="331" y="182"/>
                    <a:pt x="327" y="190"/>
                  </a:cubicBezTo>
                  <a:cubicBezTo>
                    <a:pt x="323" y="197"/>
                    <a:pt x="313" y="200"/>
                    <a:pt x="305" y="196"/>
                  </a:cubicBezTo>
                  <a:lnTo>
                    <a:pt x="10" y="41"/>
                  </a:lnTo>
                  <a:lnTo>
                    <a:pt x="33" y="27"/>
                  </a:lnTo>
                  <a:lnTo>
                    <a:pt x="44" y="360"/>
                  </a:lnTo>
                  <a:cubicBezTo>
                    <a:pt x="44" y="369"/>
                    <a:pt x="37" y="376"/>
                    <a:pt x="28" y="377"/>
                  </a:cubicBezTo>
                  <a:cubicBezTo>
                    <a:pt x="20" y="377"/>
                    <a:pt x="12" y="370"/>
                    <a:pt x="12"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7"/>
            <p:cNvSpPr>
              <a:spLocks noChangeArrowheads="1"/>
            </p:cNvSpPr>
            <p:nvPr/>
          </p:nvSpPr>
          <p:spPr bwMode="auto">
            <a:xfrm>
              <a:off x="9850439" y="5786438"/>
              <a:ext cx="782638" cy="3603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p:cNvSpPr>
              <a:spLocks noChangeArrowheads="1"/>
            </p:cNvSpPr>
            <p:nvPr/>
          </p:nvSpPr>
          <p:spPr bwMode="auto">
            <a:xfrm>
              <a:off x="9850439" y="5786438"/>
              <a:ext cx="782638" cy="3603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9"/>
            <p:cNvSpPr>
              <a:spLocks noChangeArrowheads="1"/>
            </p:cNvSpPr>
            <p:nvPr/>
          </p:nvSpPr>
          <p:spPr bwMode="auto">
            <a:xfrm>
              <a:off x="9994901" y="5846763"/>
              <a:ext cx="6334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ASP1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0"/>
            <p:cNvSpPr>
              <a:spLocks noChangeArrowheads="1"/>
            </p:cNvSpPr>
            <p:nvPr/>
          </p:nvSpPr>
          <p:spPr bwMode="auto">
            <a:xfrm>
              <a:off x="10858501" y="5802313"/>
              <a:ext cx="782638" cy="355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1"/>
            <p:cNvSpPr>
              <a:spLocks noChangeArrowheads="1"/>
            </p:cNvSpPr>
            <p:nvPr/>
          </p:nvSpPr>
          <p:spPr bwMode="auto">
            <a:xfrm>
              <a:off x="10858501" y="5802313"/>
              <a:ext cx="782638" cy="3556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2"/>
            <p:cNvSpPr>
              <a:spLocks noChangeArrowheads="1"/>
            </p:cNvSpPr>
            <p:nvPr/>
          </p:nvSpPr>
          <p:spPr bwMode="auto">
            <a:xfrm>
              <a:off x="11001376" y="5864226"/>
              <a:ext cx="6334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ASP2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Freeform 63"/>
            <p:cNvSpPr>
              <a:spLocks noEditPoints="1"/>
            </p:cNvSpPr>
            <p:nvPr/>
          </p:nvSpPr>
          <p:spPr bwMode="auto">
            <a:xfrm>
              <a:off x="10236201" y="4948238"/>
              <a:ext cx="319088" cy="842963"/>
            </a:xfrm>
            <a:custGeom>
              <a:avLst/>
              <a:gdLst>
                <a:gd name="T0" fmla="*/ 31 w 886"/>
                <a:gd name="T1" fmla="*/ 2464 h 2464"/>
                <a:gd name="T2" fmla="*/ 812 w 886"/>
                <a:gd name="T3" fmla="*/ 36 h 2464"/>
                <a:gd name="T4" fmla="*/ 782 w 886"/>
                <a:gd name="T5" fmla="*/ 26 h 2464"/>
                <a:gd name="T6" fmla="*/ 0 w 886"/>
                <a:gd name="T7" fmla="*/ 2454 h 2464"/>
                <a:gd name="T8" fmla="*/ 31 w 886"/>
                <a:gd name="T9" fmla="*/ 2464 h 2464"/>
                <a:gd name="T10" fmla="*/ 884 w 886"/>
                <a:gd name="T11" fmla="*/ 353 h 2464"/>
                <a:gd name="T12" fmla="*/ 807 w 886"/>
                <a:gd name="T13" fmla="*/ 0 h 2464"/>
                <a:gd name="T14" fmla="*/ 538 w 886"/>
                <a:gd name="T15" fmla="*/ 241 h 2464"/>
                <a:gd name="T16" fmla="*/ 537 w 886"/>
                <a:gd name="T17" fmla="*/ 264 h 2464"/>
                <a:gd name="T18" fmla="*/ 559 w 886"/>
                <a:gd name="T19" fmla="*/ 265 h 2464"/>
                <a:gd name="T20" fmla="*/ 808 w 886"/>
                <a:gd name="T21" fmla="*/ 43 h 2464"/>
                <a:gd name="T22" fmla="*/ 781 w 886"/>
                <a:gd name="T23" fmla="*/ 34 h 2464"/>
                <a:gd name="T24" fmla="*/ 853 w 886"/>
                <a:gd name="T25" fmla="*/ 360 h 2464"/>
                <a:gd name="T26" fmla="*/ 872 w 886"/>
                <a:gd name="T27" fmla="*/ 372 h 2464"/>
                <a:gd name="T28" fmla="*/ 884 w 886"/>
                <a:gd name="T29" fmla="*/ 353 h 2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6" h="2464">
                  <a:moveTo>
                    <a:pt x="31" y="2464"/>
                  </a:moveTo>
                  <a:lnTo>
                    <a:pt x="812" y="36"/>
                  </a:lnTo>
                  <a:lnTo>
                    <a:pt x="782" y="26"/>
                  </a:lnTo>
                  <a:lnTo>
                    <a:pt x="0" y="2454"/>
                  </a:lnTo>
                  <a:lnTo>
                    <a:pt x="31" y="2464"/>
                  </a:lnTo>
                  <a:close/>
                  <a:moveTo>
                    <a:pt x="884" y="353"/>
                  </a:moveTo>
                  <a:lnTo>
                    <a:pt x="807" y="0"/>
                  </a:lnTo>
                  <a:lnTo>
                    <a:pt x="538" y="241"/>
                  </a:lnTo>
                  <a:cubicBezTo>
                    <a:pt x="532" y="247"/>
                    <a:pt x="531" y="257"/>
                    <a:pt x="537" y="264"/>
                  </a:cubicBezTo>
                  <a:cubicBezTo>
                    <a:pt x="543" y="271"/>
                    <a:pt x="553" y="271"/>
                    <a:pt x="559" y="265"/>
                  </a:cubicBezTo>
                  <a:lnTo>
                    <a:pt x="808" y="43"/>
                  </a:lnTo>
                  <a:lnTo>
                    <a:pt x="781" y="34"/>
                  </a:lnTo>
                  <a:lnTo>
                    <a:pt x="853" y="360"/>
                  </a:lnTo>
                  <a:cubicBezTo>
                    <a:pt x="855" y="368"/>
                    <a:pt x="863" y="374"/>
                    <a:pt x="872" y="372"/>
                  </a:cubicBezTo>
                  <a:cubicBezTo>
                    <a:pt x="881" y="370"/>
                    <a:pt x="886" y="361"/>
                    <a:pt x="884" y="353"/>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noEditPoints="1"/>
            </p:cNvSpPr>
            <p:nvPr/>
          </p:nvSpPr>
          <p:spPr bwMode="auto">
            <a:xfrm>
              <a:off x="10525126" y="4948238"/>
              <a:ext cx="725488" cy="860425"/>
            </a:xfrm>
            <a:custGeom>
              <a:avLst/>
              <a:gdLst>
                <a:gd name="T0" fmla="*/ 1996 w 2021"/>
                <a:gd name="T1" fmla="*/ 2513 h 2513"/>
                <a:gd name="T2" fmla="*/ 8 w 2021"/>
                <a:gd name="T3" fmla="*/ 35 h 2513"/>
                <a:gd name="T4" fmla="*/ 33 w 2021"/>
                <a:gd name="T5" fmla="*/ 15 h 2513"/>
                <a:gd name="T6" fmla="*/ 2021 w 2021"/>
                <a:gd name="T7" fmla="*/ 2493 h 2513"/>
                <a:gd name="T8" fmla="*/ 1996 w 2021"/>
                <a:gd name="T9" fmla="*/ 2513 h 2513"/>
                <a:gd name="T10" fmla="*/ 54 w 2021"/>
                <a:gd name="T11" fmla="*/ 357 h 2513"/>
                <a:gd name="T12" fmla="*/ 0 w 2021"/>
                <a:gd name="T13" fmla="*/ 0 h 2513"/>
                <a:gd name="T14" fmla="*/ 337 w 2021"/>
                <a:gd name="T15" fmla="*/ 130 h 2513"/>
                <a:gd name="T16" fmla="*/ 347 w 2021"/>
                <a:gd name="T17" fmla="*/ 150 h 2513"/>
                <a:gd name="T18" fmla="*/ 326 w 2021"/>
                <a:gd name="T19" fmla="*/ 160 h 2513"/>
                <a:gd name="T20" fmla="*/ 15 w 2021"/>
                <a:gd name="T21" fmla="*/ 40 h 2513"/>
                <a:gd name="T22" fmla="*/ 36 w 2021"/>
                <a:gd name="T23" fmla="*/ 23 h 2513"/>
                <a:gd name="T24" fmla="*/ 85 w 2021"/>
                <a:gd name="T25" fmla="*/ 353 h 2513"/>
                <a:gd name="T26" fmla="*/ 72 w 2021"/>
                <a:gd name="T27" fmla="*/ 371 h 2513"/>
                <a:gd name="T28" fmla="*/ 54 w 2021"/>
                <a:gd name="T29" fmla="*/ 357 h 2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1" h="2513">
                  <a:moveTo>
                    <a:pt x="1996" y="2513"/>
                  </a:moveTo>
                  <a:lnTo>
                    <a:pt x="8" y="35"/>
                  </a:lnTo>
                  <a:lnTo>
                    <a:pt x="33" y="15"/>
                  </a:lnTo>
                  <a:lnTo>
                    <a:pt x="2021" y="2493"/>
                  </a:lnTo>
                  <a:lnTo>
                    <a:pt x="1996" y="2513"/>
                  </a:lnTo>
                  <a:close/>
                  <a:moveTo>
                    <a:pt x="54" y="357"/>
                  </a:moveTo>
                  <a:lnTo>
                    <a:pt x="0" y="0"/>
                  </a:lnTo>
                  <a:lnTo>
                    <a:pt x="337" y="130"/>
                  </a:lnTo>
                  <a:cubicBezTo>
                    <a:pt x="346" y="133"/>
                    <a:pt x="350" y="142"/>
                    <a:pt x="347" y="150"/>
                  </a:cubicBezTo>
                  <a:cubicBezTo>
                    <a:pt x="343" y="159"/>
                    <a:pt x="334" y="163"/>
                    <a:pt x="326" y="160"/>
                  </a:cubicBezTo>
                  <a:lnTo>
                    <a:pt x="15" y="40"/>
                  </a:lnTo>
                  <a:lnTo>
                    <a:pt x="36" y="23"/>
                  </a:lnTo>
                  <a:lnTo>
                    <a:pt x="85" y="353"/>
                  </a:lnTo>
                  <a:cubicBezTo>
                    <a:pt x="87" y="361"/>
                    <a:pt x="81" y="369"/>
                    <a:pt x="72" y="371"/>
                  </a:cubicBezTo>
                  <a:cubicBezTo>
                    <a:pt x="63" y="372"/>
                    <a:pt x="55" y="366"/>
                    <a:pt x="54" y="35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5"/>
            <p:cNvSpPr>
              <a:spLocks noChangeArrowheads="1"/>
            </p:cNvSpPr>
            <p:nvPr/>
          </p:nvSpPr>
          <p:spPr bwMode="auto">
            <a:xfrm>
              <a:off x="5827713" y="5824538"/>
              <a:ext cx="657225" cy="3603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66"/>
            <p:cNvSpPr>
              <a:spLocks noChangeArrowheads="1"/>
            </p:cNvSpPr>
            <p:nvPr/>
          </p:nvSpPr>
          <p:spPr bwMode="auto">
            <a:xfrm>
              <a:off x="5827713" y="5824538"/>
              <a:ext cx="657225" cy="3603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7"/>
            <p:cNvSpPr>
              <a:spLocks noChangeArrowheads="1"/>
            </p:cNvSpPr>
            <p:nvPr/>
          </p:nvSpPr>
          <p:spPr bwMode="auto">
            <a:xfrm>
              <a:off x="5970588" y="5888038"/>
              <a:ext cx="5064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DP1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8"/>
            <p:cNvSpPr>
              <a:spLocks noChangeArrowheads="1"/>
            </p:cNvSpPr>
            <p:nvPr/>
          </p:nvSpPr>
          <p:spPr bwMode="auto">
            <a:xfrm>
              <a:off x="6743701" y="5802313"/>
              <a:ext cx="655638" cy="355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9"/>
            <p:cNvSpPr>
              <a:spLocks noChangeArrowheads="1"/>
            </p:cNvSpPr>
            <p:nvPr/>
          </p:nvSpPr>
          <p:spPr bwMode="auto">
            <a:xfrm>
              <a:off x="6743701" y="5802313"/>
              <a:ext cx="655638" cy="3556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70"/>
            <p:cNvSpPr>
              <a:spLocks noChangeArrowheads="1"/>
            </p:cNvSpPr>
            <p:nvPr/>
          </p:nvSpPr>
          <p:spPr bwMode="auto">
            <a:xfrm>
              <a:off x="6884989" y="5864226"/>
              <a:ext cx="5064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DP2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Freeform 71"/>
            <p:cNvSpPr>
              <a:spLocks noEditPoints="1"/>
            </p:cNvSpPr>
            <p:nvPr/>
          </p:nvSpPr>
          <p:spPr bwMode="auto">
            <a:xfrm>
              <a:off x="6151564" y="5222876"/>
              <a:ext cx="517525" cy="604838"/>
            </a:xfrm>
            <a:custGeom>
              <a:avLst/>
              <a:gdLst>
                <a:gd name="T0" fmla="*/ 25 w 1436"/>
                <a:gd name="T1" fmla="*/ 1771 h 1771"/>
                <a:gd name="T2" fmla="*/ 1428 w 1436"/>
                <a:gd name="T3" fmla="*/ 35 h 1771"/>
                <a:gd name="T4" fmla="*/ 1403 w 1436"/>
                <a:gd name="T5" fmla="*/ 15 h 1771"/>
                <a:gd name="T6" fmla="*/ 0 w 1436"/>
                <a:gd name="T7" fmla="*/ 1751 h 1771"/>
                <a:gd name="T8" fmla="*/ 25 w 1436"/>
                <a:gd name="T9" fmla="*/ 1771 h 1771"/>
                <a:gd name="T10" fmla="*/ 1381 w 1436"/>
                <a:gd name="T11" fmla="*/ 357 h 1771"/>
                <a:gd name="T12" fmla="*/ 1436 w 1436"/>
                <a:gd name="T13" fmla="*/ 0 h 1771"/>
                <a:gd name="T14" fmla="*/ 1098 w 1436"/>
                <a:gd name="T15" fmla="*/ 129 h 1771"/>
                <a:gd name="T16" fmla="*/ 1089 w 1436"/>
                <a:gd name="T17" fmla="*/ 149 h 1771"/>
                <a:gd name="T18" fmla="*/ 1110 w 1436"/>
                <a:gd name="T19" fmla="*/ 158 h 1771"/>
                <a:gd name="T20" fmla="*/ 1421 w 1436"/>
                <a:gd name="T21" fmla="*/ 40 h 1771"/>
                <a:gd name="T22" fmla="*/ 1400 w 1436"/>
                <a:gd name="T23" fmla="*/ 23 h 1771"/>
                <a:gd name="T24" fmla="*/ 1349 w 1436"/>
                <a:gd name="T25" fmla="*/ 352 h 1771"/>
                <a:gd name="T26" fmla="*/ 1363 w 1436"/>
                <a:gd name="T27" fmla="*/ 371 h 1771"/>
                <a:gd name="T28" fmla="*/ 1381 w 1436"/>
                <a:gd name="T29" fmla="*/ 357 h 1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6" h="1771">
                  <a:moveTo>
                    <a:pt x="25" y="1771"/>
                  </a:moveTo>
                  <a:lnTo>
                    <a:pt x="1428" y="35"/>
                  </a:lnTo>
                  <a:lnTo>
                    <a:pt x="1403" y="15"/>
                  </a:lnTo>
                  <a:lnTo>
                    <a:pt x="0" y="1751"/>
                  </a:lnTo>
                  <a:lnTo>
                    <a:pt x="25" y="1771"/>
                  </a:lnTo>
                  <a:close/>
                  <a:moveTo>
                    <a:pt x="1381" y="357"/>
                  </a:moveTo>
                  <a:lnTo>
                    <a:pt x="1436" y="0"/>
                  </a:lnTo>
                  <a:lnTo>
                    <a:pt x="1098" y="129"/>
                  </a:lnTo>
                  <a:cubicBezTo>
                    <a:pt x="1090" y="132"/>
                    <a:pt x="1086" y="141"/>
                    <a:pt x="1089" y="149"/>
                  </a:cubicBezTo>
                  <a:cubicBezTo>
                    <a:pt x="1092" y="157"/>
                    <a:pt x="1101" y="162"/>
                    <a:pt x="1110" y="158"/>
                  </a:cubicBezTo>
                  <a:lnTo>
                    <a:pt x="1421" y="40"/>
                  </a:lnTo>
                  <a:lnTo>
                    <a:pt x="1400" y="23"/>
                  </a:lnTo>
                  <a:lnTo>
                    <a:pt x="1349" y="352"/>
                  </a:lnTo>
                  <a:cubicBezTo>
                    <a:pt x="1348" y="361"/>
                    <a:pt x="1354" y="369"/>
                    <a:pt x="1363" y="371"/>
                  </a:cubicBezTo>
                  <a:cubicBezTo>
                    <a:pt x="1372" y="372"/>
                    <a:pt x="1380" y="366"/>
                    <a:pt x="1381" y="35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noEditPoints="1"/>
            </p:cNvSpPr>
            <p:nvPr/>
          </p:nvSpPr>
          <p:spPr bwMode="auto">
            <a:xfrm>
              <a:off x="6669089" y="5222876"/>
              <a:ext cx="406400" cy="581025"/>
            </a:xfrm>
            <a:custGeom>
              <a:avLst/>
              <a:gdLst>
                <a:gd name="T0" fmla="*/ 1106 w 1133"/>
                <a:gd name="T1" fmla="*/ 1701 h 1701"/>
                <a:gd name="T2" fmla="*/ 5 w 1133"/>
                <a:gd name="T3" fmla="*/ 36 h 1701"/>
                <a:gd name="T4" fmla="*/ 31 w 1133"/>
                <a:gd name="T5" fmla="*/ 18 h 1701"/>
                <a:gd name="T6" fmla="*/ 1133 w 1133"/>
                <a:gd name="T7" fmla="*/ 1684 h 1701"/>
                <a:gd name="T8" fmla="*/ 1106 w 1133"/>
                <a:gd name="T9" fmla="*/ 1701 h 1701"/>
                <a:gd name="T10" fmla="*/ 21 w 1133"/>
                <a:gd name="T11" fmla="*/ 361 h 1701"/>
                <a:gd name="T12" fmla="*/ 0 w 1133"/>
                <a:gd name="T13" fmla="*/ 0 h 1701"/>
                <a:gd name="T14" fmla="*/ 324 w 1133"/>
                <a:gd name="T15" fmla="*/ 160 h 1701"/>
                <a:gd name="T16" fmla="*/ 331 w 1133"/>
                <a:gd name="T17" fmla="*/ 182 h 1701"/>
                <a:gd name="T18" fmla="*/ 310 w 1133"/>
                <a:gd name="T19" fmla="*/ 189 h 1701"/>
                <a:gd name="T20" fmla="*/ 11 w 1133"/>
                <a:gd name="T21" fmla="*/ 41 h 1701"/>
                <a:gd name="T22" fmla="*/ 34 w 1133"/>
                <a:gd name="T23" fmla="*/ 26 h 1701"/>
                <a:gd name="T24" fmla="*/ 53 w 1133"/>
                <a:gd name="T25" fmla="*/ 359 h 1701"/>
                <a:gd name="T26" fmla="*/ 38 w 1133"/>
                <a:gd name="T27" fmla="*/ 376 h 1701"/>
                <a:gd name="T28" fmla="*/ 21 w 1133"/>
                <a:gd name="T29" fmla="*/ 36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3" h="1701">
                  <a:moveTo>
                    <a:pt x="1106" y="1701"/>
                  </a:moveTo>
                  <a:lnTo>
                    <a:pt x="5" y="36"/>
                  </a:lnTo>
                  <a:lnTo>
                    <a:pt x="31" y="18"/>
                  </a:lnTo>
                  <a:lnTo>
                    <a:pt x="1133" y="1684"/>
                  </a:lnTo>
                  <a:lnTo>
                    <a:pt x="1106" y="1701"/>
                  </a:lnTo>
                  <a:close/>
                  <a:moveTo>
                    <a:pt x="21" y="361"/>
                  </a:moveTo>
                  <a:lnTo>
                    <a:pt x="0" y="0"/>
                  </a:lnTo>
                  <a:lnTo>
                    <a:pt x="324" y="160"/>
                  </a:lnTo>
                  <a:cubicBezTo>
                    <a:pt x="332" y="164"/>
                    <a:pt x="335" y="174"/>
                    <a:pt x="331" y="182"/>
                  </a:cubicBezTo>
                  <a:cubicBezTo>
                    <a:pt x="327" y="189"/>
                    <a:pt x="318" y="193"/>
                    <a:pt x="310" y="189"/>
                  </a:cubicBezTo>
                  <a:lnTo>
                    <a:pt x="11" y="41"/>
                  </a:lnTo>
                  <a:lnTo>
                    <a:pt x="34" y="26"/>
                  </a:lnTo>
                  <a:lnTo>
                    <a:pt x="53" y="359"/>
                  </a:lnTo>
                  <a:cubicBezTo>
                    <a:pt x="53" y="368"/>
                    <a:pt x="46" y="375"/>
                    <a:pt x="38" y="376"/>
                  </a:cubicBezTo>
                  <a:cubicBezTo>
                    <a:pt x="29" y="376"/>
                    <a:pt x="21" y="370"/>
                    <a:pt x="21"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3"/>
            <p:cNvSpPr>
              <a:spLocks noChangeArrowheads="1"/>
            </p:cNvSpPr>
            <p:nvPr/>
          </p:nvSpPr>
          <p:spPr bwMode="auto">
            <a:xfrm>
              <a:off x="3808413" y="5807076"/>
              <a:ext cx="644525" cy="3571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74"/>
            <p:cNvSpPr>
              <a:spLocks noChangeArrowheads="1"/>
            </p:cNvSpPr>
            <p:nvPr/>
          </p:nvSpPr>
          <p:spPr bwMode="auto">
            <a:xfrm>
              <a:off x="3808413" y="5807076"/>
              <a:ext cx="644525" cy="357188"/>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Rectangle 75"/>
            <p:cNvSpPr>
              <a:spLocks noChangeArrowheads="1"/>
            </p:cNvSpPr>
            <p:nvPr/>
          </p:nvSpPr>
          <p:spPr bwMode="auto">
            <a:xfrm>
              <a:off x="3949701" y="5868988"/>
              <a:ext cx="49371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SP1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4757738" y="5813426"/>
              <a:ext cx="644525" cy="355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p:cNvSpPr>
              <a:spLocks noChangeArrowheads="1"/>
            </p:cNvSpPr>
            <p:nvPr/>
          </p:nvSpPr>
          <p:spPr bwMode="auto">
            <a:xfrm>
              <a:off x="4757738" y="5813426"/>
              <a:ext cx="644525" cy="3556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8"/>
            <p:cNvSpPr>
              <a:spLocks noChangeArrowheads="1"/>
            </p:cNvSpPr>
            <p:nvPr/>
          </p:nvSpPr>
          <p:spPr bwMode="auto">
            <a:xfrm>
              <a:off x="4897438" y="5875338"/>
              <a:ext cx="4953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SP3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Freeform 79"/>
            <p:cNvSpPr>
              <a:spLocks noEditPoints="1"/>
            </p:cNvSpPr>
            <p:nvPr/>
          </p:nvSpPr>
          <p:spPr bwMode="auto">
            <a:xfrm>
              <a:off x="4125913" y="5194301"/>
              <a:ext cx="554038" cy="617538"/>
            </a:xfrm>
            <a:custGeom>
              <a:avLst/>
              <a:gdLst>
                <a:gd name="T0" fmla="*/ 25 w 1540"/>
                <a:gd name="T1" fmla="*/ 1803 h 1803"/>
                <a:gd name="T2" fmla="*/ 1532 w 1540"/>
                <a:gd name="T3" fmla="*/ 35 h 1803"/>
                <a:gd name="T4" fmla="*/ 1508 w 1540"/>
                <a:gd name="T5" fmla="*/ 14 h 1803"/>
                <a:gd name="T6" fmla="*/ 0 w 1540"/>
                <a:gd name="T7" fmla="*/ 1782 h 1803"/>
                <a:gd name="T8" fmla="*/ 25 w 1540"/>
                <a:gd name="T9" fmla="*/ 1803 h 1803"/>
                <a:gd name="T10" fmla="*/ 1476 w 1540"/>
                <a:gd name="T11" fmla="*/ 356 h 1803"/>
                <a:gd name="T12" fmla="*/ 1540 w 1540"/>
                <a:gd name="T13" fmla="*/ 0 h 1803"/>
                <a:gd name="T14" fmla="*/ 1200 w 1540"/>
                <a:gd name="T15" fmla="*/ 120 h 1803"/>
                <a:gd name="T16" fmla="*/ 1190 w 1540"/>
                <a:gd name="T17" fmla="*/ 140 h 1803"/>
                <a:gd name="T18" fmla="*/ 1210 w 1540"/>
                <a:gd name="T19" fmla="*/ 150 h 1803"/>
                <a:gd name="T20" fmla="*/ 1525 w 1540"/>
                <a:gd name="T21" fmla="*/ 40 h 1803"/>
                <a:gd name="T22" fmla="*/ 1504 w 1540"/>
                <a:gd name="T23" fmla="*/ 22 h 1803"/>
                <a:gd name="T24" fmla="*/ 1445 w 1540"/>
                <a:gd name="T25" fmla="*/ 350 h 1803"/>
                <a:gd name="T26" fmla="*/ 1458 w 1540"/>
                <a:gd name="T27" fmla="*/ 368 h 1803"/>
                <a:gd name="T28" fmla="*/ 1476 w 1540"/>
                <a:gd name="T29" fmla="*/ 356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0" h="1803">
                  <a:moveTo>
                    <a:pt x="25" y="1803"/>
                  </a:moveTo>
                  <a:lnTo>
                    <a:pt x="1532" y="35"/>
                  </a:lnTo>
                  <a:lnTo>
                    <a:pt x="1508" y="14"/>
                  </a:lnTo>
                  <a:lnTo>
                    <a:pt x="0" y="1782"/>
                  </a:lnTo>
                  <a:lnTo>
                    <a:pt x="25" y="1803"/>
                  </a:lnTo>
                  <a:close/>
                  <a:moveTo>
                    <a:pt x="1476" y="356"/>
                  </a:moveTo>
                  <a:lnTo>
                    <a:pt x="1540" y="0"/>
                  </a:lnTo>
                  <a:lnTo>
                    <a:pt x="1200" y="120"/>
                  </a:lnTo>
                  <a:cubicBezTo>
                    <a:pt x="1191" y="123"/>
                    <a:pt x="1187" y="132"/>
                    <a:pt x="1190" y="140"/>
                  </a:cubicBezTo>
                  <a:cubicBezTo>
                    <a:pt x="1193" y="148"/>
                    <a:pt x="1202" y="153"/>
                    <a:pt x="1210" y="150"/>
                  </a:cubicBezTo>
                  <a:lnTo>
                    <a:pt x="1525" y="40"/>
                  </a:lnTo>
                  <a:lnTo>
                    <a:pt x="1504" y="22"/>
                  </a:lnTo>
                  <a:lnTo>
                    <a:pt x="1445" y="350"/>
                  </a:lnTo>
                  <a:cubicBezTo>
                    <a:pt x="1443" y="359"/>
                    <a:pt x="1449" y="367"/>
                    <a:pt x="1458" y="368"/>
                  </a:cubicBezTo>
                  <a:cubicBezTo>
                    <a:pt x="1467" y="370"/>
                    <a:pt x="1475" y="364"/>
                    <a:pt x="1476" y="356"/>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noEditPoints="1"/>
            </p:cNvSpPr>
            <p:nvPr/>
          </p:nvSpPr>
          <p:spPr bwMode="auto">
            <a:xfrm>
              <a:off x="4683126" y="5194301"/>
              <a:ext cx="403225" cy="622300"/>
            </a:xfrm>
            <a:custGeom>
              <a:avLst/>
              <a:gdLst>
                <a:gd name="T0" fmla="*/ 1096 w 1123"/>
                <a:gd name="T1" fmla="*/ 1819 h 1819"/>
                <a:gd name="T2" fmla="*/ 3 w 1123"/>
                <a:gd name="T3" fmla="*/ 36 h 1819"/>
                <a:gd name="T4" fmla="*/ 31 w 1123"/>
                <a:gd name="T5" fmla="*/ 19 h 1819"/>
                <a:gd name="T6" fmla="*/ 1123 w 1123"/>
                <a:gd name="T7" fmla="*/ 1802 h 1819"/>
                <a:gd name="T8" fmla="*/ 1096 w 1123"/>
                <a:gd name="T9" fmla="*/ 1819 h 1819"/>
                <a:gd name="T10" fmla="*/ 8 w 1123"/>
                <a:gd name="T11" fmla="*/ 361 h 1819"/>
                <a:gd name="T12" fmla="*/ 0 w 1123"/>
                <a:gd name="T13" fmla="*/ 0 h 1819"/>
                <a:gd name="T14" fmla="*/ 318 w 1123"/>
                <a:gd name="T15" fmla="*/ 171 h 1819"/>
                <a:gd name="T16" fmla="*/ 325 w 1123"/>
                <a:gd name="T17" fmla="*/ 193 h 1819"/>
                <a:gd name="T18" fmla="*/ 303 w 1123"/>
                <a:gd name="T19" fmla="*/ 199 h 1819"/>
                <a:gd name="T20" fmla="*/ 9 w 1123"/>
                <a:gd name="T21" fmla="*/ 42 h 1819"/>
                <a:gd name="T22" fmla="*/ 33 w 1123"/>
                <a:gd name="T23" fmla="*/ 27 h 1819"/>
                <a:gd name="T24" fmla="*/ 40 w 1123"/>
                <a:gd name="T25" fmla="*/ 360 h 1819"/>
                <a:gd name="T26" fmla="*/ 25 w 1123"/>
                <a:gd name="T27" fmla="*/ 377 h 1819"/>
                <a:gd name="T28" fmla="*/ 8 w 1123"/>
                <a:gd name="T29" fmla="*/ 361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3" h="1819">
                  <a:moveTo>
                    <a:pt x="1096" y="1819"/>
                  </a:moveTo>
                  <a:lnTo>
                    <a:pt x="3" y="36"/>
                  </a:lnTo>
                  <a:lnTo>
                    <a:pt x="31" y="19"/>
                  </a:lnTo>
                  <a:lnTo>
                    <a:pt x="1123" y="1802"/>
                  </a:lnTo>
                  <a:lnTo>
                    <a:pt x="1096" y="1819"/>
                  </a:lnTo>
                  <a:close/>
                  <a:moveTo>
                    <a:pt x="8" y="361"/>
                  </a:moveTo>
                  <a:lnTo>
                    <a:pt x="0" y="0"/>
                  </a:lnTo>
                  <a:lnTo>
                    <a:pt x="318" y="171"/>
                  </a:lnTo>
                  <a:cubicBezTo>
                    <a:pt x="326" y="175"/>
                    <a:pt x="329" y="185"/>
                    <a:pt x="325" y="193"/>
                  </a:cubicBezTo>
                  <a:cubicBezTo>
                    <a:pt x="321" y="201"/>
                    <a:pt x="311" y="204"/>
                    <a:pt x="303" y="199"/>
                  </a:cubicBezTo>
                  <a:lnTo>
                    <a:pt x="9" y="42"/>
                  </a:lnTo>
                  <a:lnTo>
                    <a:pt x="33" y="27"/>
                  </a:lnTo>
                  <a:lnTo>
                    <a:pt x="40" y="360"/>
                  </a:lnTo>
                  <a:cubicBezTo>
                    <a:pt x="40" y="369"/>
                    <a:pt x="33" y="377"/>
                    <a:pt x="25" y="377"/>
                  </a:cubicBezTo>
                  <a:cubicBezTo>
                    <a:pt x="16" y="377"/>
                    <a:pt x="8" y="370"/>
                    <a:pt x="8"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81"/>
            <p:cNvSpPr>
              <a:spLocks noChangeArrowheads="1"/>
            </p:cNvSpPr>
            <p:nvPr/>
          </p:nvSpPr>
          <p:spPr bwMode="auto">
            <a:xfrm>
              <a:off x="2012951" y="4460876"/>
              <a:ext cx="1565275" cy="596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2"/>
            <p:cNvSpPr>
              <a:spLocks noChangeArrowheads="1"/>
            </p:cNvSpPr>
            <p:nvPr/>
          </p:nvSpPr>
          <p:spPr bwMode="auto">
            <a:xfrm>
              <a:off x="2012951" y="4460876"/>
              <a:ext cx="1565275" cy="5969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3"/>
            <p:cNvSpPr>
              <a:spLocks noChangeArrowheads="1"/>
            </p:cNvSpPr>
            <p:nvPr/>
          </p:nvSpPr>
          <p:spPr bwMode="auto">
            <a:xfrm>
              <a:off x="2139951" y="4581526"/>
              <a:ext cx="14382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Core Facilities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2052638" y="5807076"/>
              <a:ext cx="615950" cy="3571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6"/>
            <p:cNvSpPr>
              <a:spLocks noChangeArrowheads="1"/>
            </p:cNvSpPr>
            <p:nvPr/>
          </p:nvSpPr>
          <p:spPr bwMode="auto">
            <a:xfrm>
              <a:off x="2052638" y="5807076"/>
              <a:ext cx="615950" cy="357188"/>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Rectangle 87"/>
            <p:cNvSpPr>
              <a:spLocks noChangeArrowheads="1"/>
            </p:cNvSpPr>
            <p:nvPr/>
          </p:nvSpPr>
          <p:spPr bwMode="auto">
            <a:xfrm>
              <a:off x="2178051" y="5868988"/>
              <a:ext cx="490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CF1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8"/>
            <p:cNvSpPr>
              <a:spLocks noChangeArrowheads="1"/>
            </p:cNvSpPr>
            <p:nvPr/>
          </p:nvSpPr>
          <p:spPr bwMode="auto">
            <a:xfrm>
              <a:off x="2852738" y="5807076"/>
              <a:ext cx="615950" cy="3571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9"/>
            <p:cNvSpPr>
              <a:spLocks noChangeArrowheads="1"/>
            </p:cNvSpPr>
            <p:nvPr/>
          </p:nvSpPr>
          <p:spPr bwMode="auto">
            <a:xfrm>
              <a:off x="2852738" y="5807076"/>
              <a:ext cx="615950" cy="357188"/>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90"/>
            <p:cNvSpPr>
              <a:spLocks noChangeArrowheads="1"/>
            </p:cNvSpPr>
            <p:nvPr/>
          </p:nvSpPr>
          <p:spPr bwMode="auto">
            <a:xfrm>
              <a:off x="2978151" y="5868988"/>
              <a:ext cx="3746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CF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1"/>
            <p:cNvSpPr>
              <a:spLocks noChangeArrowheads="1"/>
            </p:cNvSpPr>
            <p:nvPr/>
          </p:nvSpPr>
          <p:spPr bwMode="auto">
            <a:xfrm>
              <a:off x="3225801" y="5868988"/>
              <a:ext cx="2365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Freeform 92"/>
            <p:cNvSpPr>
              <a:spLocks noEditPoints="1"/>
            </p:cNvSpPr>
            <p:nvPr/>
          </p:nvSpPr>
          <p:spPr bwMode="auto">
            <a:xfrm>
              <a:off x="2352676" y="5057776"/>
              <a:ext cx="442913" cy="749300"/>
            </a:xfrm>
            <a:custGeom>
              <a:avLst/>
              <a:gdLst>
                <a:gd name="T0" fmla="*/ 28 w 1230"/>
                <a:gd name="T1" fmla="*/ 2191 h 2191"/>
                <a:gd name="T2" fmla="*/ 1220 w 1230"/>
                <a:gd name="T3" fmla="*/ 36 h 2191"/>
                <a:gd name="T4" fmla="*/ 1192 w 1230"/>
                <a:gd name="T5" fmla="*/ 20 h 2191"/>
                <a:gd name="T6" fmla="*/ 0 w 1230"/>
                <a:gd name="T7" fmla="*/ 2176 h 2191"/>
                <a:gd name="T8" fmla="*/ 28 w 1230"/>
                <a:gd name="T9" fmla="*/ 2191 h 2191"/>
                <a:gd name="T10" fmla="*/ 1230 w 1230"/>
                <a:gd name="T11" fmla="*/ 361 h 2191"/>
                <a:gd name="T12" fmla="*/ 1222 w 1230"/>
                <a:gd name="T13" fmla="*/ 0 h 2191"/>
                <a:gd name="T14" fmla="*/ 912 w 1230"/>
                <a:gd name="T15" fmla="*/ 185 h 2191"/>
                <a:gd name="T16" fmla="*/ 906 w 1230"/>
                <a:gd name="T17" fmla="*/ 207 h 2191"/>
                <a:gd name="T18" fmla="*/ 928 w 1230"/>
                <a:gd name="T19" fmla="*/ 213 h 2191"/>
                <a:gd name="T20" fmla="*/ 1214 w 1230"/>
                <a:gd name="T21" fmla="*/ 42 h 2191"/>
                <a:gd name="T22" fmla="*/ 1190 w 1230"/>
                <a:gd name="T23" fmla="*/ 29 h 2191"/>
                <a:gd name="T24" fmla="*/ 1198 w 1230"/>
                <a:gd name="T25" fmla="*/ 362 h 2191"/>
                <a:gd name="T26" fmla="*/ 1214 w 1230"/>
                <a:gd name="T27" fmla="*/ 378 h 2191"/>
                <a:gd name="T28" fmla="*/ 1230 w 1230"/>
                <a:gd name="T29" fmla="*/ 361 h 2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0" h="2191">
                  <a:moveTo>
                    <a:pt x="28" y="2191"/>
                  </a:moveTo>
                  <a:lnTo>
                    <a:pt x="1220" y="36"/>
                  </a:lnTo>
                  <a:lnTo>
                    <a:pt x="1192" y="20"/>
                  </a:lnTo>
                  <a:lnTo>
                    <a:pt x="0" y="2176"/>
                  </a:lnTo>
                  <a:lnTo>
                    <a:pt x="28" y="2191"/>
                  </a:lnTo>
                  <a:close/>
                  <a:moveTo>
                    <a:pt x="1230" y="361"/>
                  </a:moveTo>
                  <a:lnTo>
                    <a:pt x="1222" y="0"/>
                  </a:lnTo>
                  <a:lnTo>
                    <a:pt x="912" y="185"/>
                  </a:lnTo>
                  <a:cubicBezTo>
                    <a:pt x="904" y="190"/>
                    <a:pt x="902" y="200"/>
                    <a:pt x="906" y="207"/>
                  </a:cubicBezTo>
                  <a:cubicBezTo>
                    <a:pt x="911" y="215"/>
                    <a:pt x="920" y="217"/>
                    <a:pt x="928" y="213"/>
                  </a:cubicBezTo>
                  <a:lnTo>
                    <a:pt x="1214" y="42"/>
                  </a:lnTo>
                  <a:lnTo>
                    <a:pt x="1190" y="29"/>
                  </a:lnTo>
                  <a:lnTo>
                    <a:pt x="1198" y="362"/>
                  </a:lnTo>
                  <a:cubicBezTo>
                    <a:pt x="1198" y="371"/>
                    <a:pt x="1205" y="378"/>
                    <a:pt x="1214" y="378"/>
                  </a:cubicBezTo>
                  <a:cubicBezTo>
                    <a:pt x="1223" y="377"/>
                    <a:pt x="1230" y="370"/>
                    <a:pt x="1230"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3"/>
            <p:cNvSpPr>
              <a:spLocks noEditPoints="1"/>
            </p:cNvSpPr>
            <p:nvPr/>
          </p:nvSpPr>
          <p:spPr bwMode="auto">
            <a:xfrm>
              <a:off x="2782888" y="5057776"/>
              <a:ext cx="384175" cy="749300"/>
            </a:xfrm>
            <a:custGeom>
              <a:avLst/>
              <a:gdLst>
                <a:gd name="T0" fmla="*/ 1037 w 1066"/>
                <a:gd name="T1" fmla="*/ 2190 h 2190"/>
                <a:gd name="T2" fmla="*/ 33 w 1066"/>
                <a:gd name="T3" fmla="*/ 36 h 2190"/>
                <a:gd name="T4" fmla="*/ 62 w 1066"/>
                <a:gd name="T5" fmla="*/ 22 h 2190"/>
                <a:gd name="T6" fmla="*/ 1066 w 1066"/>
                <a:gd name="T7" fmla="*/ 2177 h 2190"/>
                <a:gd name="T8" fmla="*/ 1037 w 1066"/>
                <a:gd name="T9" fmla="*/ 2190 h 2190"/>
                <a:gd name="T10" fmla="*/ 1 w 1066"/>
                <a:gd name="T11" fmla="*/ 360 h 2190"/>
                <a:gd name="T12" fmla="*/ 34 w 1066"/>
                <a:gd name="T13" fmla="*/ 0 h 2190"/>
                <a:gd name="T14" fmla="*/ 331 w 1066"/>
                <a:gd name="T15" fmla="*/ 206 h 2190"/>
                <a:gd name="T16" fmla="*/ 335 w 1066"/>
                <a:gd name="T17" fmla="*/ 228 h 2190"/>
                <a:gd name="T18" fmla="*/ 313 w 1066"/>
                <a:gd name="T19" fmla="*/ 232 h 2190"/>
                <a:gd name="T20" fmla="*/ 39 w 1066"/>
                <a:gd name="T21" fmla="*/ 42 h 2190"/>
                <a:gd name="T22" fmla="*/ 64 w 1066"/>
                <a:gd name="T23" fmla="*/ 31 h 2190"/>
                <a:gd name="T24" fmla="*/ 33 w 1066"/>
                <a:gd name="T25" fmla="*/ 363 h 2190"/>
                <a:gd name="T26" fmla="*/ 16 w 1066"/>
                <a:gd name="T27" fmla="*/ 377 h 2190"/>
                <a:gd name="T28" fmla="*/ 1 w 1066"/>
                <a:gd name="T29" fmla="*/ 360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66" h="2190">
                  <a:moveTo>
                    <a:pt x="1037" y="2190"/>
                  </a:moveTo>
                  <a:lnTo>
                    <a:pt x="33" y="36"/>
                  </a:lnTo>
                  <a:lnTo>
                    <a:pt x="62" y="22"/>
                  </a:lnTo>
                  <a:lnTo>
                    <a:pt x="1066" y="2177"/>
                  </a:lnTo>
                  <a:lnTo>
                    <a:pt x="1037" y="2190"/>
                  </a:lnTo>
                  <a:close/>
                  <a:moveTo>
                    <a:pt x="1" y="360"/>
                  </a:moveTo>
                  <a:lnTo>
                    <a:pt x="34" y="0"/>
                  </a:lnTo>
                  <a:lnTo>
                    <a:pt x="331" y="206"/>
                  </a:lnTo>
                  <a:cubicBezTo>
                    <a:pt x="338" y="211"/>
                    <a:pt x="340" y="221"/>
                    <a:pt x="335" y="228"/>
                  </a:cubicBezTo>
                  <a:cubicBezTo>
                    <a:pt x="330" y="236"/>
                    <a:pt x="320" y="237"/>
                    <a:pt x="313" y="232"/>
                  </a:cubicBezTo>
                  <a:lnTo>
                    <a:pt x="39" y="42"/>
                  </a:lnTo>
                  <a:lnTo>
                    <a:pt x="64" y="31"/>
                  </a:lnTo>
                  <a:lnTo>
                    <a:pt x="33" y="363"/>
                  </a:lnTo>
                  <a:cubicBezTo>
                    <a:pt x="32" y="371"/>
                    <a:pt x="25" y="378"/>
                    <a:pt x="16" y="377"/>
                  </a:cubicBezTo>
                  <a:cubicBezTo>
                    <a:pt x="7" y="376"/>
                    <a:pt x="0" y="369"/>
                    <a:pt x="1" y="360"/>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4"/>
            <p:cNvSpPr>
              <a:spLocks noEditPoints="1"/>
            </p:cNvSpPr>
            <p:nvPr/>
          </p:nvSpPr>
          <p:spPr bwMode="auto">
            <a:xfrm>
              <a:off x="6664326" y="3432176"/>
              <a:ext cx="923925" cy="1195388"/>
            </a:xfrm>
            <a:custGeom>
              <a:avLst/>
              <a:gdLst>
                <a:gd name="T0" fmla="*/ 25 w 2568"/>
                <a:gd name="T1" fmla="*/ 3495 h 3495"/>
                <a:gd name="T2" fmla="*/ 2562 w 2568"/>
                <a:gd name="T3" fmla="*/ 35 h 3495"/>
                <a:gd name="T4" fmla="*/ 2536 w 2568"/>
                <a:gd name="T5" fmla="*/ 17 h 3495"/>
                <a:gd name="T6" fmla="*/ 0 w 2568"/>
                <a:gd name="T7" fmla="*/ 3476 h 3495"/>
                <a:gd name="T8" fmla="*/ 25 w 2568"/>
                <a:gd name="T9" fmla="*/ 3495 h 3495"/>
                <a:gd name="T10" fmla="*/ 2530 w 2568"/>
                <a:gd name="T11" fmla="*/ 359 h 3495"/>
                <a:gd name="T12" fmla="*/ 2568 w 2568"/>
                <a:gd name="T13" fmla="*/ 0 h 3495"/>
                <a:gd name="T14" fmla="*/ 2237 w 2568"/>
                <a:gd name="T15" fmla="*/ 144 h 3495"/>
                <a:gd name="T16" fmla="*/ 2228 w 2568"/>
                <a:gd name="T17" fmla="*/ 165 h 3495"/>
                <a:gd name="T18" fmla="*/ 2249 w 2568"/>
                <a:gd name="T19" fmla="*/ 174 h 3495"/>
                <a:gd name="T20" fmla="*/ 2555 w 2568"/>
                <a:gd name="T21" fmla="*/ 41 h 3495"/>
                <a:gd name="T22" fmla="*/ 2533 w 2568"/>
                <a:gd name="T23" fmla="*/ 24 h 3495"/>
                <a:gd name="T24" fmla="*/ 2498 w 2568"/>
                <a:gd name="T25" fmla="*/ 356 h 3495"/>
                <a:gd name="T26" fmla="*/ 2512 w 2568"/>
                <a:gd name="T27" fmla="*/ 374 h 3495"/>
                <a:gd name="T28" fmla="*/ 2530 w 2568"/>
                <a:gd name="T29" fmla="*/ 359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8" h="3495">
                  <a:moveTo>
                    <a:pt x="25" y="3495"/>
                  </a:moveTo>
                  <a:lnTo>
                    <a:pt x="2562" y="35"/>
                  </a:lnTo>
                  <a:lnTo>
                    <a:pt x="2536" y="17"/>
                  </a:lnTo>
                  <a:lnTo>
                    <a:pt x="0" y="3476"/>
                  </a:lnTo>
                  <a:lnTo>
                    <a:pt x="25" y="3495"/>
                  </a:lnTo>
                  <a:close/>
                  <a:moveTo>
                    <a:pt x="2530" y="359"/>
                  </a:moveTo>
                  <a:lnTo>
                    <a:pt x="2568" y="0"/>
                  </a:lnTo>
                  <a:lnTo>
                    <a:pt x="2237" y="144"/>
                  </a:lnTo>
                  <a:cubicBezTo>
                    <a:pt x="2228" y="148"/>
                    <a:pt x="2225" y="157"/>
                    <a:pt x="2228" y="165"/>
                  </a:cubicBezTo>
                  <a:cubicBezTo>
                    <a:pt x="2232" y="173"/>
                    <a:pt x="2241" y="177"/>
                    <a:pt x="2249" y="174"/>
                  </a:cubicBezTo>
                  <a:lnTo>
                    <a:pt x="2555" y="41"/>
                  </a:lnTo>
                  <a:lnTo>
                    <a:pt x="2533" y="24"/>
                  </a:lnTo>
                  <a:lnTo>
                    <a:pt x="2498" y="356"/>
                  </a:lnTo>
                  <a:cubicBezTo>
                    <a:pt x="2497" y="365"/>
                    <a:pt x="2503" y="373"/>
                    <a:pt x="2512" y="374"/>
                  </a:cubicBezTo>
                  <a:cubicBezTo>
                    <a:pt x="2521" y="374"/>
                    <a:pt x="2529" y="368"/>
                    <a:pt x="2530" y="359"/>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noEditPoints="1"/>
            </p:cNvSpPr>
            <p:nvPr/>
          </p:nvSpPr>
          <p:spPr bwMode="auto">
            <a:xfrm>
              <a:off x="10518776" y="3163888"/>
              <a:ext cx="638175" cy="1185863"/>
            </a:xfrm>
            <a:custGeom>
              <a:avLst/>
              <a:gdLst>
                <a:gd name="T0" fmla="*/ 29 w 1774"/>
                <a:gd name="T1" fmla="*/ 3464 h 3464"/>
                <a:gd name="T2" fmla="*/ 1751 w 1774"/>
                <a:gd name="T3" fmla="*/ 36 h 3464"/>
                <a:gd name="T4" fmla="*/ 1722 w 1774"/>
                <a:gd name="T5" fmla="*/ 22 h 3464"/>
                <a:gd name="T6" fmla="*/ 0 w 1774"/>
                <a:gd name="T7" fmla="*/ 3450 h 3464"/>
                <a:gd name="T8" fmla="*/ 29 w 1774"/>
                <a:gd name="T9" fmla="*/ 3464 h 3464"/>
                <a:gd name="T10" fmla="*/ 1773 w 1774"/>
                <a:gd name="T11" fmla="*/ 361 h 3464"/>
                <a:gd name="T12" fmla="*/ 1751 w 1774"/>
                <a:gd name="T13" fmla="*/ 0 h 3464"/>
                <a:gd name="T14" fmla="*/ 1449 w 1774"/>
                <a:gd name="T15" fmla="*/ 197 h 3464"/>
                <a:gd name="T16" fmla="*/ 1444 w 1774"/>
                <a:gd name="T17" fmla="*/ 219 h 3464"/>
                <a:gd name="T18" fmla="*/ 1466 w 1774"/>
                <a:gd name="T19" fmla="*/ 224 h 3464"/>
                <a:gd name="T20" fmla="*/ 1745 w 1774"/>
                <a:gd name="T21" fmla="*/ 42 h 3464"/>
                <a:gd name="T22" fmla="*/ 1721 w 1774"/>
                <a:gd name="T23" fmla="*/ 30 h 3464"/>
                <a:gd name="T24" fmla="*/ 1742 w 1774"/>
                <a:gd name="T25" fmla="*/ 363 h 3464"/>
                <a:gd name="T26" fmla="*/ 1758 w 1774"/>
                <a:gd name="T27" fmla="*/ 378 h 3464"/>
                <a:gd name="T28" fmla="*/ 1773 w 1774"/>
                <a:gd name="T29" fmla="*/ 361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4" h="3464">
                  <a:moveTo>
                    <a:pt x="29" y="3464"/>
                  </a:moveTo>
                  <a:lnTo>
                    <a:pt x="1751" y="36"/>
                  </a:lnTo>
                  <a:lnTo>
                    <a:pt x="1722" y="22"/>
                  </a:lnTo>
                  <a:lnTo>
                    <a:pt x="0" y="3450"/>
                  </a:lnTo>
                  <a:lnTo>
                    <a:pt x="29" y="3464"/>
                  </a:lnTo>
                  <a:close/>
                  <a:moveTo>
                    <a:pt x="1773" y="361"/>
                  </a:moveTo>
                  <a:lnTo>
                    <a:pt x="1751" y="0"/>
                  </a:lnTo>
                  <a:lnTo>
                    <a:pt x="1449" y="197"/>
                  </a:lnTo>
                  <a:cubicBezTo>
                    <a:pt x="1441" y="202"/>
                    <a:pt x="1439" y="212"/>
                    <a:pt x="1444" y="219"/>
                  </a:cubicBezTo>
                  <a:cubicBezTo>
                    <a:pt x="1449" y="227"/>
                    <a:pt x="1459" y="229"/>
                    <a:pt x="1466" y="224"/>
                  </a:cubicBezTo>
                  <a:lnTo>
                    <a:pt x="1745" y="42"/>
                  </a:lnTo>
                  <a:lnTo>
                    <a:pt x="1721" y="30"/>
                  </a:lnTo>
                  <a:lnTo>
                    <a:pt x="1742" y="363"/>
                  </a:lnTo>
                  <a:cubicBezTo>
                    <a:pt x="1742" y="371"/>
                    <a:pt x="1750" y="378"/>
                    <a:pt x="1758" y="378"/>
                  </a:cubicBezTo>
                  <a:cubicBezTo>
                    <a:pt x="1767" y="377"/>
                    <a:pt x="1774" y="369"/>
                    <a:pt x="1773"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Rectangle 96"/>
            <p:cNvSpPr>
              <a:spLocks noChangeArrowheads="1"/>
            </p:cNvSpPr>
            <p:nvPr/>
          </p:nvSpPr>
          <p:spPr bwMode="auto">
            <a:xfrm>
              <a:off x="8493126" y="2678113"/>
              <a:ext cx="1576388" cy="677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97"/>
            <p:cNvSpPr>
              <a:spLocks noChangeArrowheads="1"/>
            </p:cNvSpPr>
            <p:nvPr/>
          </p:nvSpPr>
          <p:spPr bwMode="auto">
            <a:xfrm>
              <a:off x="8493126" y="2678113"/>
              <a:ext cx="1576388" cy="6778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8"/>
            <p:cNvSpPr>
              <a:spLocks noChangeArrowheads="1"/>
            </p:cNvSpPr>
            <p:nvPr/>
          </p:nvSpPr>
          <p:spPr bwMode="auto">
            <a:xfrm>
              <a:off x="8791576" y="2741613"/>
              <a:ext cx="1146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Pipelines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8620126" y="3014663"/>
              <a:ext cx="15065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Aggregators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Freeform 100"/>
            <p:cNvSpPr>
              <a:spLocks noEditPoints="1"/>
            </p:cNvSpPr>
            <p:nvPr/>
          </p:nvSpPr>
          <p:spPr bwMode="auto">
            <a:xfrm>
              <a:off x="4681538" y="3324226"/>
              <a:ext cx="4600575" cy="1277938"/>
            </a:xfrm>
            <a:custGeom>
              <a:avLst/>
              <a:gdLst>
                <a:gd name="T0" fmla="*/ 9 w 12789"/>
                <a:gd name="T1" fmla="*/ 3737 h 3737"/>
                <a:gd name="T2" fmla="*/ 12764 w 12789"/>
                <a:gd name="T3" fmla="*/ 116 h 3737"/>
                <a:gd name="T4" fmla="*/ 12756 w 12789"/>
                <a:gd name="T5" fmla="*/ 85 h 3737"/>
                <a:gd name="T6" fmla="*/ 0 w 12789"/>
                <a:gd name="T7" fmla="*/ 3706 h 3737"/>
                <a:gd name="T8" fmla="*/ 9 w 12789"/>
                <a:gd name="T9" fmla="*/ 3737 h 3737"/>
                <a:gd name="T10" fmla="*/ 12539 w 12789"/>
                <a:gd name="T11" fmla="*/ 352 h 3737"/>
                <a:gd name="T12" fmla="*/ 12789 w 12789"/>
                <a:gd name="T13" fmla="*/ 92 h 3737"/>
                <a:gd name="T14" fmla="*/ 12440 w 12789"/>
                <a:gd name="T15" fmla="*/ 3 h 3737"/>
                <a:gd name="T16" fmla="*/ 12420 w 12789"/>
                <a:gd name="T17" fmla="*/ 14 h 3737"/>
                <a:gd name="T18" fmla="*/ 12432 w 12789"/>
                <a:gd name="T19" fmla="*/ 34 h 3737"/>
                <a:gd name="T20" fmla="*/ 12755 w 12789"/>
                <a:gd name="T21" fmla="*/ 117 h 3737"/>
                <a:gd name="T22" fmla="*/ 12747 w 12789"/>
                <a:gd name="T23" fmla="*/ 90 h 3737"/>
                <a:gd name="T24" fmla="*/ 12516 w 12789"/>
                <a:gd name="T25" fmla="*/ 330 h 3737"/>
                <a:gd name="T26" fmla="*/ 12517 w 12789"/>
                <a:gd name="T27" fmla="*/ 353 h 3737"/>
                <a:gd name="T28" fmla="*/ 12539 w 12789"/>
                <a:gd name="T29" fmla="*/ 352 h 3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89" h="3737">
                  <a:moveTo>
                    <a:pt x="9" y="3737"/>
                  </a:moveTo>
                  <a:lnTo>
                    <a:pt x="12764" y="116"/>
                  </a:lnTo>
                  <a:lnTo>
                    <a:pt x="12756" y="85"/>
                  </a:lnTo>
                  <a:lnTo>
                    <a:pt x="0" y="3706"/>
                  </a:lnTo>
                  <a:lnTo>
                    <a:pt x="9" y="3737"/>
                  </a:lnTo>
                  <a:close/>
                  <a:moveTo>
                    <a:pt x="12539" y="352"/>
                  </a:moveTo>
                  <a:lnTo>
                    <a:pt x="12789" y="92"/>
                  </a:lnTo>
                  <a:lnTo>
                    <a:pt x="12440" y="3"/>
                  </a:lnTo>
                  <a:cubicBezTo>
                    <a:pt x="12431" y="0"/>
                    <a:pt x="12423" y="6"/>
                    <a:pt x="12420" y="14"/>
                  </a:cubicBezTo>
                  <a:cubicBezTo>
                    <a:pt x="12418" y="23"/>
                    <a:pt x="12423" y="31"/>
                    <a:pt x="12432" y="34"/>
                  </a:cubicBezTo>
                  <a:lnTo>
                    <a:pt x="12755" y="117"/>
                  </a:lnTo>
                  <a:lnTo>
                    <a:pt x="12747" y="90"/>
                  </a:lnTo>
                  <a:lnTo>
                    <a:pt x="12516" y="330"/>
                  </a:lnTo>
                  <a:cubicBezTo>
                    <a:pt x="12510" y="337"/>
                    <a:pt x="12510" y="347"/>
                    <a:pt x="12517" y="353"/>
                  </a:cubicBezTo>
                  <a:cubicBezTo>
                    <a:pt x="12523" y="359"/>
                    <a:pt x="12533" y="359"/>
                    <a:pt x="12539" y="352"/>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1"/>
            <p:cNvSpPr>
              <a:spLocks noEditPoints="1"/>
            </p:cNvSpPr>
            <p:nvPr/>
          </p:nvSpPr>
          <p:spPr bwMode="auto">
            <a:xfrm>
              <a:off x="6665914" y="3349626"/>
              <a:ext cx="2613025" cy="1282700"/>
            </a:xfrm>
            <a:custGeom>
              <a:avLst/>
              <a:gdLst>
                <a:gd name="T0" fmla="*/ 15 w 7263"/>
                <a:gd name="T1" fmla="*/ 3750 h 3750"/>
                <a:gd name="T2" fmla="*/ 7242 w 7263"/>
                <a:gd name="T3" fmla="*/ 49 h 3750"/>
                <a:gd name="T4" fmla="*/ 7228 w 7263"/>
                <a:gd name="T5" fmla="*/ 21 h 3750"/>
                <a:gd name="T6" fmla="*/ 0 w 7263"/>
                <a:gd name="T7" fmla="*/ 3721 h 3750"/>
                <a:gd name="T8" fmla="*/ 15 w 7263"/>
                <a:gd name="T9" fmla="*/ 3750 h 3750"/>
                <a:gd name="T10" fmla="*/ 7069 w 7263"/>
                <a:gd name="T11" fmla="*/ 324 h 3750"/>
                <a:gd name="T12" fmla="*/ 7263 w 7263"/>
                <a:gd name="T13" fmla="*/ 20 h 3750"/>
                <a:gd name="T14" fmla="*/ 6903 w 7263"/>
                <a:gd name="T15" fmla="*/ 1 h 3750"/>
                <a:gd name="T16" fmla="*/ 6886 w 7263"/>
                <a:gd name="T17" fmla="*/ 16 h 3750"/>
                <a:gd name="T18" fmla="*/ 6901 w 7263"/>
                <a:gd name="T19" fmla="*/ 33 h 3750"/>
                <a:gd name="T20" fmla="*/ 7234 w 7263"/>
                <a:gd name="T21" fmla="*/ 51 h 3750"/>
                <a:gd name="T22" fmla="*/ 7221 w 7263"/>
                <a:gd name="T23" fmla="*/ 26 h 3750"/>
                <a:gd name="T24" fmla="*/ 7042 w 7263"/>
                <a:gd name="T25" fmla="*/ 307 h 3750"/>
                <a:gd name="T26" fmla="*/ 7047 w 7263"/>
                <a:gd name="T27" fmla="*/ 329 h 3750"/>
                <a:gd name="T28" fmla="*/ 7069 w 7263"/>
                <a:gd name="T29" fmla="*/ 324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63" h="3750">
                  <a:moveTo>
                    <a:pt x="15" y="3750"/>
                  </a:moveTo>
                  <a:lnTo>
                    <a:pt x="7242" y="49"/>
                  </a:lnTo>
                  <a:lnTo>
                    <a:pt x="7228" y="21"/>
                  </a:lnTo>
                  <a:lnTo>
                    <a:pt x="0" y="3721"/>
                  </a:lnTo>
                  <a:lnTo>
                    <a:pt x="15" y="3750"/>
                  </a:lnTo>
                  <a:close/>
                  <a:moveTo>
                    <a:pt x="7069" y="324"/>
                  </a:moveTo>
                  <a:lnTo>
                    <a:pt x="7263" y="20"/>
                  </a:lnTo>
                  <a:lnTo>
                    <a:pt x="6903" y="1"/>
                  </a:lnTo>
                  <a:cubicBezTo>
                    <a:pt x="6894" y="0"/>
                    <a:pt x="6887" y="7"/>
                    <a:pt x="6886" y="16"/>
                  </a:cubicBezTo>
                  <a:cubicBezTo>
                    <a:pt x="6886" y="25"/>
                    <a:pt x="6892" y="32"/>
                    <a:pt x="6901" y="33"/>
                  </a:cubicBezTo>
                  <a:lnTo>
                    <a:pt x="7234" y="51"/>
                  </a:lnTo>
                  <a:lnTo>
                    <a:pt x="7221" y="26"/>
                  </a:lnTo>
                  <a:lnTo>
                    <a:pt x="7042" y="307"/>
                  </a:lnTo>
                  <a:cubicBezTo>
                    <a:pt x="7037" y="315"/>
                    <a:pt x="7039" y="324"/>
                    <a:pt x="7047" y="329"/>
                  </a:cubicBezTo>
                  <a:cubicBezTo>
                    <a:pt x="7054" y="334"/>
                    <a:pt x="7064" y="332"/>
                    <a:pt x="7069" y="324"/>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2"/>
            <p:cNvSpPr>
              <a:spLocks noEditPoints="1"/>
            </p:cNvSpPr>
            <p:nvPr/>
          </p:nvSpPr>
          <p:spPr bwMode="auto">
            <a:xfrm>
              <a:off x="9282114" y="3355976"/>
              <a:ext cx="1250950" cy="998538"/>
            </a:xfrm>
            <a:custGeom>
              <a:avLst/>
              <a:gdLst>
                <a:gd name="T0" fmla="*/ 3457 w 3478"/>
                <a:gd name="T1" fmla="*/ 2917 h 2917"/>
                <a:gd name="T2" fmla="*/ 14 w 3478"/>
                <a:gd name="T3" fmla="*/ 33 h 2917"/>
                <a:gd name="T4" fmla="*/ 35 w 3478"/>
                <a:gd name="T5" fmla="*/ 9 h 2917"/>
                <a:gd name="T6" fmla="*/ 3478 w 3478"/>
                <a:gd name="T7" fmla="*/ 2892 h 2917"/>
                <a:gd name="T8" fmla="*/ 3457 w 3478"/>
                <a:gd name="T9" fmla="*/ 2917 h 2917"/>
                <a:gd name="T10" fmla="*/ 123 w 3478"/>
                <a:gd name="T11" fmla="*/ 340 h 2917"/>
                <a:gd name="T12" fmla="*/ 0 w 3478"/>
                <a:gd name="T13" fmla="*/ 0 h 2917"/>
                <a:gd name="T14" fmla="*/ 356 w 3478"/>
                <a:gd name="T15" fmla="*/ 61 h 2917"/>
                <a:gd name="T16" fmla="*/ 369 w 3478"/>
                <a:gd name="T17" fmla="*/ 80 h 2917"/>
                <a:gd name="T18" fmla="*/ 351 w 3478"/>
                <a:gd name="T19" fmla="*/ 93 h 2917"/>
                <a:gd name="T20" fmla="*/ 22 w 3478"/>
                <a:gd name="T21" fmla="*/ 37 h 2917"/>
                <a:gd name="T22" fmla="*/ 40 w 3478"/>
                <a:gd name="T23" fmla="*/ 15 h 2917"/>
                <a:gd name="T24" fmla="*/ 153 w 3478"/>
                <a:gd name="T25" fmla="*/ 329 h 2917"/>
                <a:gd name="T26" fmla="*/ 143 w 3478"/>
                <a:gd name="T27" fmla="*/ 350 h 2917"/>
                <a:gd name="T28" fmla="*/ 123 w 3478"/>
                <a:gd name="T29" fmla="*/ 340 h 2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8" h="2917">
                  <a:moveTo>
                    <a:pt x="3457" y="2917"/>
                  </a:moveTo>
                  <a:lnTo>
                    <a:pt x="14" y="33"/>
                  </a:lnTo>
                  <a:lnTo>
                    <a:pt x="35" y="9"/>
                  </a:lnTo>
                  <a:lnTo>
                    <a:pt x="3478" y="2892"/>
                  </a:lnTo>
                  <a:lnTo>
                    <a:pt x="3457" y="2917"/>
                  </a:lnTo>
                  <a:close/>
                  <a:moveTo>
                    <a:pt x="123" y="340"/>
                  </a:moveTo>
                  <a:lnTo>
                    <a:pt x="0" y="0"/>
                  </a:lnTo>
                  <a:lnTo>
                    <a:pt x="356" y="61"/>
                  </a:lnTo>
                  <a:cubicBezTo>
                    <a:pt x="365" y="63"/>
                    <a:pt x="371" y="71"/>
                    <a:pt x="369" y="80"/>
                  </a:cubicBezTo>
                  <a:cubicBezTo>
                    <a:pt x="368" y="88"/>
                    <a:pt x="359" y="94"/>
                    <a:pt x="351" y="93"/>
                  </a:cubicBezTo>
                  <a:lnTo>
                    <a:pt x="22" y="37"/>
                  </a:lnTo>
                  <a:lnTo>
                    <a:pt x="40" y="15"/>
                  </a:lnTo>
                  <a:lnTo>
                    <a:pt x="153" y="329"/>
                  </a:lnTo>
                  <a:cubicBezTo>
                    <a:pt x="156" y="337"/>
                    <a:pt x="151" y="347"/>
                    <a:pt x="143" y="350"/>
                  </a:cubicBezTo>
                  <a:cubicBezTo>
                    <a:pt x="135" y="353"/>
                    <a:pt x="126" y="348"/>
                    <a:pt x="123" y="340"/>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3"/>
            <p:cNvSpPr>
              <a:spLocks noEditPoints="1"/>
            </p:cNvSpPr>
            <p:nvPr/>
          </p:nvSpPr>
          <p:spPr bwMode="auto">
            <a:xfrm>
              <a:off x="6156326" y="1703388"/>
              <a:ext cx="3124200" cy="984250"/>
            </a:xfrm>
            <a:custGeom>
              <a:avLst/>
              <a:gdLst>
                <a:gd name="T0" fmla="*/ 8674 w 8684"/>
                <a:gd name="T1" fmla="*/ 2876 h 2876"/>
                <a:gd name="T2" fmla="*/ 26 w 8684"/>
                <a:gd name="T3" fmla="*/ 105 h 2876"/>
                <a:gd name="T4" fmla="*/ 35 w 8684"/>
                <a:gd name="T5" fmla="*/ 75 h 2876"/>
                <a:gd name="T6" fmla="*/ 8684 w 8684"/>
                <a:gd name="T7" fmla="*/ 2846 h 2876"/>
                <a:gd name="T8" fmla="*/ 8674 w 8684"/>
                <a:gd name="T9" fmla="*/ 2876 h 2876"/>
                <a:gd name="T10" fmla="*/ 242 w 8684"/>
                <a:gd name="T11" fmla="*/ 349 h 2876"/>
                <a:gd name="T12" fmla="*/ 0 w 8684"/>
                <a:gd name="T13" fmla="*/ 80 h 2876"/>
                <a:gd name="T14" fmla="*/ 353 w 8684"/>
                <a:gd name="T15" fmla="*/ 2 h 2876"/>
                <a:gd name="T16" fmla="*/ 372 w 8684"/>
                <a:gd name="T17" fmla="*/ 15 h 2876"/>
                <a:gd name="T18" fmla="*/ 360 w 8684"/>
                <a:gd name="T19" fmla="*/ 34 h 2876"/>
                <a:gd name="T20" fmla="*/ 34 w 8684"/>
                <a:gd name="T21" fmla="*/ 106 h 2876"/>
                <a:gd name="T22" fmla="*/ 43 w 8684"/>
                <a:gd name="T23" fmla="*/ 79 h 2876"/>
                <a:gd name="T24" fmla="*/ 266 w 8684"/>
                <a:gd name="T25" fmla="*/ 327 h 2876"/>
                <a:gd name="T26" fmla="*/ 264 w 8684"/>
                <a:gd name="T27" fmla="*/ 350 h 2876"/>
                <a:gd name="T28" fmla="*/ 242 w 8684"/>
                <a:gd name="T29" fmla="*/ 349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84" h="2876">
                  <a:moveTo>
                    <a:pt x="8674" y="2876"/>
                  </a:moveTo>
                  <a:lnTo>
                    <a:pt x="26" y="105"/>
                  </a:lnTo>
                  <a:lnTo>
                    <a:pt x="35" y="75"/>
                  </a:lnTo>
                  <a:lnTo>
                    <a:pt x="8684" y="2846"/>
                  </a:lnTo>
                  <a:lnTo>
                    <a:pt x="8674" y="2876"/>
                  </a:lnTo>
                  <a:close/>
                  <a:moveTo>
                    <a:pt x="242" y="349"/>
                  </a:moveTo>
                  <a:lnTo>
                    <a:pt x="0" y="80"/>
                  </a:lnTo>
                  <a:lnTo>
                    <a:pt x="353" y="2"/>
                  </a:lnTo>
                  <a:cubicBezTo>
                    <a:pt x="361" y="0"/>
                    <a:pt x="370" y="6"/>
                    <a:pt x="372" y="15"/>
                  </a:cubicBezTo>
                  <a:cubicBezTo>
                    <a:pt x="374" y="23"/>
                    <a:pt x="368" y="32"/>
                    <a:pt x="360" y="34"/>
                  </a:cubicBezTo>
                  <a:lnTo>
                    <a:pt x="34" y="106"/>
                  </a:lnTo>
                  <a:lnTo>
                    <a:pt x="43" y="79"/>
                  </a:lnTo>
                  <a:lnTo>
                    <a:pt x="266" y="327"/>
                  </a:lnTo>
                  <a:cubicBezTo>
                    <a:pt x="271" y="334"/>
                    <a:pt x="271" y="344"/>
                    <a:pt x="264" y="350"/>
                  </a:cubicBezTo>
                  <a:cubicBezTo>
                    <a:pt x="258" y="356"/>
                    <a:pt x="248" y="355"/>
                    <a:pt x="242" y="349"/>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Rectangle 104"/>
            <p:cNvSpPr>
              <a:spLocks noChangeArrowheads="1"/>
            </p:cNvSpPr>
            <p:nvPr/>
          </p:nvSpPr>
          <p:spPr bwMode="auto">
            <a:xfrm>
              <a:off x="96838" y="2463801"/>
              <a:ext cx="1593850" cy="6794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05"/>
            <p:cNvSpPr>
              <a:spLocks noChangeArrowheads="1"/>
            </p:cNvSpPr>
            <p:nvPr/>
          </p:nvSpPr>
          <p:spPr bwMode="auto">
            <a:xfrm>
              <a:off x="96838" y="2463801"/>
              <a:ext cx="1593850" cy="67945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Rectangle 106"/>
            <p:cNvSpPr>
              <a:spLocks noChangeArrowheads="1"/>
            </p:cNvSpPr>
            <p:nvPr/>
          </p:nvSpPr>
          <p:spPr bwMode="auto">
            <a:xfrm>
              <a:off x="487363" y="2525713"/>
              <a:ext cx="3571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RI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7"/>
            <p:cNvSpPr>
              <a:spLocks noChangeArrowheads="1"/>
            </p:cNvSpPr>
            <p:nvPr/>
          </p:nvSpPr>
          <p:spPr bwMode="auto">
            <a:xfrm>
              <a:off x="700088" y="2525713"/>
              <a:ext cx="7540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/Data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108"/>
            <p:cNvSpPr>
              <a:spLocks noChangeArrowheads="1"/>
            </p:cNvSpPr>
            <p:nvPr/>
          </p:nvSpPr>
          <p:spPr bwMode="auto">
            <a:xfrm>
              <a:off x="228601" y="2798763"/>
              <a:ext cx="15081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Aggregators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Freeform 109"/>
            <p:cNvSpPr>
              <a:spLocks noEditPoints="1"/>
            </p:cNvSpPr>
            <p:nvPr/>
          </p:nvSpPr>
          <p:spPr bwMode="auto">
            <a:xfrm>
              <a:off x="890588" y="3109913"/>
              <a:ext cx="5778500" cy="1524000"/>
            </a:xfrm>
            <a:custGeom>
              <a:avLst/>
              <a:gdLst>
                <a:gd name="T0" fmla="*/ 16059 w 16067"/>
                <a:gd name="T1" fmla="*/ 4457 h 4457"/>
                <a:gd name="T2" fmla="*/ 26 w 16067"/>
                <a:gd name="T3" fmla="*/ 120 h 4457"/>
                <a:gd name="T4" fmla="*/ 35 w 16067"/>
                <a:gd name="T5" fmla="*/ 89 h 4457"/>
                <a:gd name="T6" fmla="*/ 16067 w 16067"/>
                <a:gd name="T7" fmla="*/ 4426 h 4457"/>
                <a:gd name="T8" fmla="*/ 16059 w 16067"/>
                <a:gd name="T9" fmla="*/ 4457 h 4457"/>
                <a:gd name="T10" fmla="*/ 254 w 16067"/>
                <a:gd name="T11" fmla="*/ 353 h 4457"/>
                <a:gd name="T12" fmla="*/ 0 w 16067"/>
                <a:gd name="T13" fmla="*/ 96 h 4457"/>
                <a:gd name="T14" fmla="*/ 349 w 16067"/>
                <a:gd name="T15" fmla="*/ 2 h 4457"/>
                <a:gd name="T16" fmla="*/ 368 w 16067"/>
                <a:gd name="T17" fmla="*/ 14 h 4457"/>
                <a:gd name="T18" fmla="*/ 357 w 16067"/>
                <a:gd name="T19" fmla="*/ 33 h 4457"/>
                <a:gd name="T20" fmla="*/ 35 w 16067"/>
                <a:gd name="T21" fmla="*/ 120 h 4457"/>
                <a:gd name="T22" fmla="*/ 42 w 16067"/>
                <a:gd name="T23" fmla="*/ 94 h 4457"/>
                <a:gd name="T24" fmla="*/ 277 w 16067"/>
                <a:gd name="T25" fmla="*/ 331 h 4457"/>
                <a:gd name="T26" fmla="*/ 276 w 16067"/>
                <a:gd name="T27" fmla="*/ 354 h 4457"/>
                <a:gd name="T28" fmla="*/ 254 w 16067"/>
                <a:gd name="T29" fmla="*/ 353 h 4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67" h="4457">
                  <a:moveTo>
                    <a:pt x="16059" y="4457"/>
                  </a:moveTo>
                  <a:lnTo>
                    <a:pt x="26" y="120"/>
                  </a:lnTo>
                  <a:lnTo>
                    <a:pt x="35" y="89"/>
                  </a:lnTo>
                  <a:lnTo>
                    <a:pt x="16067" y="4426"/>
                  </a:lnTo>
                  <a:lnTo>
                    <a:pt x="16059" y="4457"/>
                  </a:lnTo>
                  <a:close/>
                  <a:moveTo>
                    <a:pt x="254" y="353"/>
                  </a:moveTo>
                  <a:lnTo>
                    <a:pt x="0" y="96"/>
                  </a:lnTo>
                  <a:lnTo>
                    <a:pt x="349" y="2"/>
                  </a:lnTo>
                  <a:cubicBezTo>
                    <a:pt x="357" y="0"/>
                    <a:pt x="366" y="5"/>
                    <a:pt x="368" y="14"/>
                  </a:cubicBezTo>
                  <a:cubicBezTo>
                    <a:pt x="371" y="22"/>
                    <a:pt x="366" y="31"/>
                    <a:pt x="357" y="33"/>
                  </a:cubicBezTo>
                  <a:lnTo>
                    <a:pt x="35" y="120"/>
                  </a:lnTo>
                  <a:lnTo>
                    <a:pt x="42" y="94"/>
                  </a:lnTo>
                  <a:lnTo>
                    <a:pt x="277" y="331"/>
                  </a:lnTo>
                  <a:cubicBezTo>
                    <a:pt x="283" y="337"/>
                    <a:pt x="283" y="347"/>
                    <a:pt x="276" y="354"/>
                  </a:cubicBezTo>
                  <a:cubicBezTo>
                    <a:pt x="270" y="360"/>
                    <a:pt x="260" y="360"/>
                    <a:pt x="254" y="353"/>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0"/>
            <p:cNvSpPr>
              <a:spLocks noEditPoints="1"/>
            </p:cNvSpPr>
            <p:nvPr/>
          </p:nvSpPr>
          <p:spPr bwMode="auto">
            <a:xfrm>
              <a:off x="890588" y="1684338"/>
              <a:ext cx="5265738" cy="787400"/>
            </a:xfrm>
            <a:custGeom>
              <a:avLst/>
              <a:gdLst>
                <a:gd name="T0" fmla="*/ 5 w 14642"/>
                <a:gd name="T1" fmla="*/ 2303 h 2303"/>
                <a:gd name="T2" fmla="*/ 14613 w 14642"/>
                <a:gd name="T3" fmla="*/ 158 h 2303"/>
                <a:gd name="T4" fmla="*/ 14608 w 14642"/>
                <a:gd name="T5" fmla="*/ 126 h 2303"/>
                <a:gd name="T6" fmla="*/ 0 w 14642"/>
                <a:gd name="T7" fmla="*/ 2271 h 2303"/>
                <a:gd name="T8" fmla="*/ 5 w 14642"/>
                <a:gd name="T9" fmla="*/ 2303 h 2303"/>
                <a:gd name="T10" fmla="*/ 14360 w 14642"/>
                <a:gd name="T11" fmla="*/ 363 h 2303"/>
                <a:gd name="T12" fmla="*/ 14642 w 14642"/>
                <a:gd name="T13" fmla="*/ 137 h 2303"/>
                <a:gd name="T14" fmla="*/ 14307 w 14642"/>
                <a:gd name="T15" fmla="*/ 3 h 2303"/>
                <a:gd name="T16" fmla="*/ 14286 w 14642"/>
                <a:gd name="T17" fmla="*/ 12 h 2303"/>
                <a:gd name="T18" fmla="*/ 14295 w 14642"/>
                <a:gd name="T19" fmla="*/ 33 h 2303"/>
                <a:gd name="T20" fmla="*/ 14605 w 14642"/>
                <a:gd name="T21" fmla="*/ 157 h 2303"/>
                <a:gd name="T22" fmla="*/ 14601 w 14642"/>
                <a:gd name="T23" fmla="*/ 130 h 2303"/>
                <a:gd name="T24" fmla="*/ 14340 w 14642"/>
                <a:gd name="T25" fmla="*/ 338 h 2303"/>
                <a:gd name="T26" fmla="*/ 14338 w 14642"/>
                <a:gd name="T27" fmla="*/ 360 h 2303"/>
                <a:gd name="T28" fmla="*/ 14360 w 14642"/>
                <a:gd name="T29" fmla="*/ 363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42" h="2303">
                  <a:moveTo>
                    <a:pt x="5" y="2303"/>
                  </a:moveTo>
                  <a:lnTo>
                    <a:pt x="14613" y="158"/>
                  </a:lnTo>
                  <a:lnTo>
                    <a:pt x="14608" y="126"/>
                  </a:lnTo>
                  <a:lnTo>
                    <a:pt x="0" y="2271"/>
                  </a:lnTo>
                  <a:lnTo>
                    <a:pt x="5" y="2303"/>
                  </a:lnTo>
                  <a:close/>
                  <a:moveTo>
                    <a:pt x="14360" y="363"/>
                  </a:moveTo>
                  <a:lnTo>
                    <a:pt x="14642" y="137"/>
                  </a:lnTo>
                  <a:lnTo>
                    <a:pt x="14307" y="3"/>
                  </a:lnTo>
                  <a:cubicBezTo>
                    <a:pt x="14299" y="0"/>
                    <a:pt x="14290" y="4"/>
                    <a:pt x="14286" y="12"/>
                  </a:cubicBezTo>
                  <a:cubicBezTo>
                    <a:pt x="14283" y="20"/>
                    <a:pt x="14287" y="29"/>
                    <a:pt x="14295" y="33"/>
                  </a:cubicBezTo>
                  <a:lnTo>
                    <a:pt x="14605" y="157"/>
                  </a:lnTo>
                  <a:lnTo>
                    <a:pt x="14601" y="130"/>
                  </a:lnTo>
                  <a:lnTo>
                    <a:pt x="14340" y="338"/>
                  </a:lnTo>
                  <a:cubicBezTo>
                    <a:pt x="14333" y="343"/>
                    <a:pt x="14332" y="353"/>
                    <a:pt x="14338" y="360"/>
                  </a:cubicBezTo>
                  <a:cubicBezTo>
                    <a:pt x="14343" y="367"/>
                    <a:pt x="14353" y="368"/>
                    <a:pt x="14360" y="363"/>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111"/>
            <p:cNvSpPr>
              <a:spLocks noChangeArrowheads="1"/>
            </p:cNvSpPr>
            <p:nvPr/>
          </p:nvSpPr>
          <p:spPr bwMode="auto">
            <a:xfrm>
              <a:off x="3924301" y="2338388"/>
              <a:ext cx="1247775" cy="6778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2"/>
            <p:cNvSpPr>
              <a:spLocks noChangeArrowheads="1"/>
            </p:cNvSpPr>
            <p:nvPr/>
          </p:nvSpPr>
          <p:spPr bwMode="auto">
            <a:xfrm>
              <a:off x="3924301" y="2338388"/>
              <a:ext cx="1247775" cy="677863"/>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Rectangle 113"/>
            <p:cNvSpPr>
              <a:spLocks noChangeArrowheads="1"/>
            </p:cNvSpPr>
            <p:nvPr/>
          </p:nvSpPr>
          <p:spPr bwMode="auto">
            <a:xfrm>
              <a:off x="4044951" y="2400301"/>
              <a:ext cx="1174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Thematic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4"/>
            <p:cNvSpPr>
              <a:spLocks noChangeArrowheads="1"/>
            </p:cNvSpPr>
            <p:nvPr/>
          </p:nvSpPr>
          <p:spPr bwMode="auto">
            <a:xfrm>
              <a:off x="4178301" y="2673351"/>
              <a:ext cx="9032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Clouds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5"/>
            <p:cNvSpPr>
              <a:spLocks noChangeArrowheads="1"/>
            </p:cNvSpPr>
            <p:nvPr/>
          </p:nvSpPr>
          <p:spPr bwMode="auto">
            <a:xfrm>
              <a:off x="5408613" y="2425701"/>
              <a:ext cx="1214438" cy="673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6"/>
            <p:cNvSpPr>
              <a:spLocks noChangeArrowheads="1"/>
            </p:cNvSpPr>
            <p:nvPr/>
          </p:nvSpPr>
          <p:spPr bwMode="auto">
            <a:xfrm>
              <a:off x="5408613" y="2425701"/>
              <a:ext cx="1214438" cy="6731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Rectangle 117"/>
            <p:cNvSpPr>
              <a:spLocks noChangeArrowheads="1"/>
            </p:cNvSpPr>
            <p:nvPr/>
          </p:nvSpPr>
          <p:spPr bwMode="auto">
            <a:xfrm>
              <a:off x="5548313" y="2486026"/>
              <a:ext cx="10937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Regional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5640388" y="2759076"/>
              <a:ext cx="9032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Roboto" panose="02000000000000000000" pitchFamily="2" charset="0"/>
                </a:rPr>
                <a:t>Clouds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Freeform 119"/>
            <p:cNvSpPr>
              <a:spLocks noEditPoints="1"/>
            </p:cNvSpPr>
            <p:nvPr/>
          </p:nvSpPr>
          <p:spPr bwMode="auto">
            <a:xfrm>
              <a:off x="4549776" y="1712913"/>
              <a:ext cx="1611313" cy="633413"/>
            </a:xfrm>
            <a:custGeom>
              <a:avLst/>
              <a:gdLst>
                <a:gd name="T0" fmla="*/ 11 w 4481"/>
                <a:gd name="T1" fmla="*/ 1853 h 1853"/>
                <a:gd name="T2" fmla="*/ 4458 w 4481"/>
                <a:gd name="T3" fmla="*/ 81 h 1853"/>
                <a:gd name="T4" fmla="*/ 4446 w 4481"/>
                <a:gd name="T5" fmla="*/ 51 h 1853"/>
                <a:gd name="T6" fmla="*/ 0 w 4481"/>
                <a:gd name="T7" fmla="*/ 1824 h 1853"/>
                <a:gd name="T8" fmla="*/ 11 w 4481"/>
                <a:gd name="T9" fmla="*/ 1853 h 1853"/>
                <a:gd name="T10" fmla="*/ 4259 w 4481"/>
                <a:gd name="T11" fmla="*/ 339 h 1853"/>
                <a:gd name="T12" fmla="*/ 4481 w 4481"/>
                <a:gd name="T13" fmla="*/ 54 h 1853"/>
                <a:gd name="T14" fmla="*/ 4124 w 4481"/>
                <a:gd name="T15" fmla="*/ 1 h 1853"/>
                <a:gd name="T16" fmla="*/ 4106 w 4481"/>
                <a:gd name="T17" fmla="*/ 14 h 1853"/>
                <a:gd name="T18" fmla="*/ 4120 w 4481"/>
                <a:gd name="T19" fmla="*/ 33 h 1853"/>
                <a:gd name="T20" fmla="*/ 4449 w 4481"/>
                <a:gd name="T21" fmla="*/ 82 h 1853"/>
                <a:gd name="T22" fmla="*/ 4439 w 4481"/>
                <a:gd name="T23" fmla="*/ 56 h 1853"/>
                <a:gd name="T24" fmla="*/ 4234 w 4481"/>
                <a:gd name="T25" fmla="*/ 319 h 1853"/>
                <a:gd name="T26" fmla="*/ 4236 w 4481"/>
                <a:gd name="T27" fmla="*/ 342 h 1853"/>
                <a:gd name="T28" fmla="*/ 4259 w 4481"/>
                <a:gd name="T29" fmla="*/ 339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1" h="1853">
                  <a:moveTo>
                    <a:pt x="11" y="1853"/>
                  </a:moveTo>
                  <a:lnTo>
                    <a:pt x="4458" y="81"/>
                  </a:lnTo>
                  <a:lnTo>
                    <a:pt x="4446" y="51"/>
                  </a:lnTo>
                  <a:lnTo>
                    <a:pt x="0" y="1824"/>
                  </a:lnTo>
                  <a:lnTo>
                    <a:pt x="11" y="1853"/>
                  </a:lnTo>
                  <a:close/>
                  <a:moveTo>
                    <a:pt x="4259" y="339"/>
                  </a:moveTo>
                  <a:lnTo>
                    <a:pt x="4481" y="54"/>
                  </a:lnTo>
                  <a:lnTo>
                    <a:pt x="4124" y="1"/>
                  </a:lnTo>
                  <a:cubicBezTo>
                    <a:pt x="4116" y="0"/>
                    <a:pt x="4107" y="6"/>
                    <a:pt x="4106" y="14"/>
                  </a:cubicBezTo>
                  <a:cubicBezTo>
                    <a:pt x="4105" y="23"/>
                    <a:pt x="4111" y="31"/>
                    <a:pt x="4120" y="33"/>
                  </a:cubicBezTo>
                  <a:lnTo>
                    <a:pt x="4449" y="82"/>
                  </a:lnTo>
                  <a:lnTo>
                    <a:pt x="4439" y="56"/>
                  </a:lnTo>
                  <a:lnTo>
                    <a:pt x="4234" y="319"/>
                  </a:lnTo>
                  <a:cubicBezTo>
                    <a:pt x="4228" y="326"/>
                    <a:pt x="4230" y="336"/>
                    <a:pt x="4236" y="342"/>
                  </a:cubicBezTo>
                  <a:cubicBezTo>
                    <a:pt x="4243" y="347"/>
                    <a:pt x="4253" y="346"/>
                    <a:pt x="4259" y="339"/>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0"/>
            <p:cNvSpPr>
              <a:spLocks noEditPoints="1"/>
            </p:cNvSpPr>
            <p:nvPr/>
          </p:nvSpPr>
          <p:spPr bwMode="auto">
            <a:xfrm>
              <a:off x="6007101" y="1730376"/>
              <a:ext cx="192088" cy="696913"/>
            </a:xfrm>
            <a:custGeom>
              <a:avLst/>
              <a:gdLst>
                <a:gd name="T0" fmla="*/ 31 w 536"/>
                <a:gd name="T1" fmla="*/ 2037 h 2037"/>
                <a:gd name="T2" fmla="*/ 425 w 536"/>
                <a:gd name="T3" fmla="*/ 35 h 2037"/>
                <a:gd name="T4" fmla="*/ 393 w 536"/>
                <a:gd name="T5" fmla="*/ 28 h 2037"/>
                <a:gd name="T6" fmla="*/ 0 w 536"/>
                <a:gd name="T7" fmla="*/ 2031 h 2037"/>
                <a:gd name="T8" fmla="*/ 31 w 536"/>
                <a:gd name="T9" fmla="*/ 2037 h 2037"/>
                <a:gd name="T10" fmla="*/ 533 w 536"/>
                <a:gd name="T11" fmla="*/ 341 h 2037"/>
                <a:gd name="T12" fmla="*/ 415 w 536"/>
                <a:gd name="T13" fmla="*/ 0 h 2037"/>
                <a:gd name="T14" fmla="*/ 177 w 536"/>
                <a:gd name="T15" fmla="*/ 271 h 2037"/>
                <a:gd name="T16" fmla="*/ 178 w 536"/>
                <a:gd name="T17" fmla="*/ 294 h 2037"/>
                <a:gd name="T18" fmla="*/ 201 w 536"/>
                <a:gd name="T19" fmla="*/ 292 h 2037"/>
                <a:gd name="T20" fmla="*/ 421 w 536"/>
                <a:gd name="T21" fmla="*/ 42 h 2037"/>
                <a:gd name="T22" fmla="*/ 394 w 536"/>
                <a:gd name="T23" fmla="*/ 37 h 2037"/>
                <a:gd name="T24" fmla="*/ 503 w 536"/>
                <a:gd name="T25" fmla="*/ 352 h 2037"/>
                <a:gd name="T26" fmla="*/ 524 w 536"/>
                <a:gd name="T27" fmla="*/ 362 h 2037"/>
                <a:gd name="T28" fmla="*/ 533 w 536"/>
                <a:gd name="T29" fmla="*/ 341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6" h="2037">
                  <a:moveTo>
                    <a:pt x="31" y="2037"/>
                  </a:moveTo>
                  <a:lnTo>
                    <a:pt x="425" y="35"/>
                  </a:lnTo>
                  <a:lnTo>
                    <a:pt x="393" y="28"/>
                  </a:lnTo>
                  <a:lnTo>
                    <a:pt x="0" y="2031"/>
                  </a:lnTo>
                  <a:lnTo>
                    <a:pt x="31" y="2037"/>
                  </a:lnTo>
                  <a:close/>
                  <a:moveTo>
                    <a:pt x="533" y="341"/>
                  </a:moveTo>
                  <a:lnTo>
                    <a:pt x="415" y="0"/>
                  </a:lnTo>
                  <a:lnTo>
                    <a:pt x="177" y="271"/>
                  </a:lnTo>
                  <a:cubicBezTo>
                    <a:pt x="171" y="278"/>
                    <a:pt x="171" y="288"/>
                    <a:pt x="178" y="294"/>
                  </a:cubicBezTo>
                  <a:cubicBezTo>
                    <a:pt x="185" y="300"/>
                    <a:pt x="195" y="299"/>
                    <a:pt x="201" y="292"/>
                  </a:cubicBezTo>
                  <a:lnTo>
                    <a:pt x="421" y="42"/>
                  </a:lnTo>
                  <a:lnTo>
                    <a:pt x="394" y="37"/>
                  </a:lnTo>
                  <a:lnTo>
                    <a:pt x="503" y="352"/>
                  </a:lnTo>
                  <a:cubicBezTo>
                    <a:pt x="506" y="360"/>
                    <a:pt x="515" y="365"/>
                    <a:pt x="524" y="362"/>
                  </a:cubicBezTo>
                  <a:cubicBezTo>
                    <a:pt x="532" y="359"/>
                    <a:pt x="536" y="350"/>
                    <a:pt x="533" y="34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1"/>
            <p:cNvSpPr>
              <a:spLocks noEditPoints="1"/>
            </p:cNvSpPr>
            <p:nvPr/>
          </p:nvSpPr>
          <p:spPr bwMode="auto">
            <a:xfrm>
              <a:off x="917576" y="2997201"/>
              <a:ext cx="3629025" cy="1376363"/>
            </a:xfrm>
            <a:custGeom>
              <a:avLst/>
              <a:gdLst>
                <a:gd name="T0" fmla="*/ 11 w 10091"/>
                <a:gd name="T1" fmla="*/ 4024 h 4024"/>
                <a:gd name="T2" fmla="*/ 10067 w 10091"/>
                <a:gd name="T3" fmla="*/ 84 h 4024"/>
                <a:gd name="T4" fmla="*/ 10055 w 10091"/>
                <a:gd name="T5" fmla="*/ 54 h 4024"/>
                <a:gd name="T6" fmla="*/ 0 w 10091"/>
                <a:gd name="T7" fmla="*/ 3994 h 4024"/>
                <a:gd name="T8" fmla="*/ 11 w 10091"/>
                <a:gd name="T9" fmla="*/ 4024 h 4024"/>
                <a:gd name="T10" fmla="*/ 9867 w 10091"/>
                <a:gd name="T11" fmla="*/ 340 h 4024"/>
                <a:gd name="T12" fmla="*/ 10091 w 10091"/>
                <a:gd name="T13" fmla="*/ 57 h 4024"/>
                <a:gd name="T14" fmla="*/ 9734 w 10091"/>
                <a:gd name="T15" fmla="*/ 2 h 4024"/>
                <a:gd name="T16" fmla="*/ 9716 w 10091"/>
                <a:gd name="T17" fmla="*/ 15 h 4024"/>
                <a:gd name="T18" fmla="*/ 9729 w 10091"/>
                <a:gd name="T19" fmla="*/ 33 h 4024"/>
                <a:gd name="T20" fmla="*/ 10059 w 10091"/>
                <a:gd name="T21" fmla="*/ 85 h 4024"/>
                <a:gd name="T22" fmla="*/ 10049 w 10091"/>
                <a:gd name="T23" fmla="*/ 59 h 4024"/>
                <a:gd name="T24" fmla="*/ 9842 w 10091"/>
                <a:gd name="T25" fmla="*/ 321 h 4024"/>
                <a:gd name="T26" fmla="*/ 9844 w 10091"/>
                <a:gd name="T27" fmla="*/ 343 h 4024"/>
                <a:gd name="T28" fmla="*/ 9867 w 10091"/>
                <a:gd name="T29" fmla="*/ 340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1" h="4024">
                  <a:moveTo>
                    <a:pt x="11" y="4024"/>
                  </a:moveTo>
                  <a:lnTo>
                    <a:pt x="10067" y="84"/>
                  </a:lnTo>
                  <a:lnTo>
                    <a:pt x="10055" y="54"/>
                  </a:lnTo>
                  <a:lnTo>
                    <a:pt x="0" y="3994"/>
                  </a:lnTo>
                  <a:lnTo>
                    <a:pt x="11" y="4024"/>
                  </a:lnTo>
                  <a:close/>
                  <a:moveTo>
                    <a:pt x="9867" y="340"/>
                  </a:moveTo>
                  <a:lnTo>
                    <a:pt x="10091" y="57"/>
                  </a:lnTo>
                  <a:lnTo>
                    <a:pt x="9734" y="2"/>
                  </a:lnTo>
                  <a:cubicBezTo>
                    <a:pt x="9725" y="0"/>
                    <a:pt x="9717" y="6"/>
                    <a:pt x="9716" y="15"/>
                  </a:cubicBezTo>
                  <a:cubicBezTo>
                    <a:pt x="9715" y="24"/>
                    <a:pt x="9721" y="32"/>
                    <a:pt x="9729" y="33"/>
                  </a:cubicBezTo>
                  <a:lnTo>
                    <a:pt x="10059" y="85"/>
                  </a:lnTo>
                  <a:lnTo>
                    <a:pt x="10049" y="59"/>
                  </a:lnTo>
                  <a:lnTo>
                    <a:pt x="9842" y="321"/>
                  </a:lnTo>
                  <a:cubicBezTo>
                    <a:pt x="9836" y="328"/>
                    <a:pt x="9837" y="338"/>
                    <a:pt x="9844" y="343"/>
                  </a:cubicBezTo>
                  <a:cubicBezTo>
                    <a:pt x="9851" y="349"/>
                    <a:pt x="9861" y="347"/>
                    <a:pt x="9867" y="340"/>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2"/>
            <p:cNvSpPr>
              <a:spLocks noEditPoints="1"/>
            </p:cNvSpPr>
            <p:nvPr/>
          </p:nvSpPr>
          <p:spPr bwMode="auto">
            <a:xfrm>
              <a:off x="2792413" y="3016251"/>
              <a:ext cx="1757363" cy="1452563"/>
            </a:xfrm>
            <a:custGeom>
              <a:avLst/>
              <a:gdLst>
                <a:gd name="T0" fmla="*/ 21 w 4888"/>
                <a:gd name="T1" fmla="*/ 4247 h 4247"/>
                <a:gd name="T2" fmla="*/ 4875 w 4888"/>
                <a:gd name="T3" fmla="*/ 33 h 4247"/>
                <a:gd name="T4" fmla="*/ 4854 w 4888"/>
                <a:gd name="T5" fmla="*/ 9 h 4247"/>
                <a:gd name="T6" fmla="*/ 0 w 4888"/>
                <a:gd name="T7" fmla="*/ 4223 h 4247"/>
                <a:gd name="T8" fmla="*/ 21 w 4888"/>
                <a:gd name="T9" fmla="*/ 4247 h 4247"/>
                <a:gd name="T10" fmla="*/ 4772 w 4888"/>
                <a:gd name="T11" fmla="*/ 342 h 4247"/>
                <a:gd name="T12" fmla="*/ 4888 w 4888"/>
                <a:gd name="T13" fmla="*/ 0 h 4247"/>
                <a:gd name="T14" fmla="*/ 4534 w 4888"/>
                <a:gd name="T15" fmla="*/ 67 h 4247"/>
                <a:gd name="T16" fmla="*/ 4521 w 4888"/>
                <a:gd name="T17" fmla="*/ 86 h 4247"/>
                <a:gd name="T18" fmla="*/ 4539 w 4888"/>
                <a:gd name="T19" fmla="*/ 99 h 4247"/>
                <a:gd name="T20" fmla="*/ 4867 w 4888"/>
                <a:gd name="T21" fmla="*/ 37 h 4247"/>
                <a:gd name="T22" fmla="*/ 4849 w 4888"/>
                <a:gd name="T23" fmla="*/ 16 h 4247"/>
                <a:gd name="T24" fmla="*/ 4742 w 4888"/>
                <a:gd name="T25" fmla="*/ 332 h 4247"/>
                <a:gd name="T26" fmla="*/ 4752 w 4888"/>
                <a:gd name="T27" fmla="*/ 352 h 4247"/>
                <a:gd name="T28" fmla="*/ 4772 w 4888"/>
                <a:gd name="T29" fmla="*/ 342 h 4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88" h="4247">
                  <a:moveTo>
                    <a:pt x="21" y="4247"/>
                  </a:moveTo>
                  <a:lnTo>
                    <a:pt x="4875" y="33"/>
                  </a:lnTo>
                  <a:lnTo>
                    <a:pt x="4854" y="9"/>
                  </a:lnTo>
                  <a:lnTo>
                    <a:pt x="0" y="4223"/>
                  </a:lnTo>
                  <a:lnTo>
                    <a:pt x="21" y="4247"/>
                  </a:lnTo>
                  <a:close/>
                  <a:moveTo>
                    <a:pt x="4772" y="342"/>
                  </a:moveTo>
                  <a:lnTo>
                    <a:pt x="4888" y="0"/>
                  </a:lnTo>
                  <a:lnTo>
                    <a:pt x="4534" y="67"/>
                  </a:lnTo>
                  <a:cubicBezTo>
                    <a:pt x="4525" y="69"/>
                    <a:pt x="4519" y="77"/>
                    <a:pt x="4521" y="86"/>
                  </a:cubicBezTo>
                  <a:cubicBezTo>
                    <a:pt x="4522" y="95"/>
                    <a:pt x="4531" y="101"/>
                    <a:pt x="4539" y="99"/>
                  </a:cubicBezTo>
                  <a:lnTo>
                    <a:pt x="4867" y="37"/>
                  </a:lnTo>
                  <a:lnTo>
                    <a:pt x="4849" y="16"/>
                  </a:lnTo>
                  <a:lnTo>
                    <a:pt x="4742" y="332"/>
                  </a:lnTo>
                  <a:cubicBezTo>
                    <a:pt x="4739" y="340"/>
                    <a:pt x="4743" y="349"/>
                    <a:pt x="4752" y="352"/>
                  </a:cubicBezTo>
                  <a:cubicBezTo>
                    <a:pt x="4760" y="355"/>
                    <a:pt x="4769" y="350"/>
                    <a:pt x="4772" y="342"/>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3"/>
            <p:cNvSpPr>
              <a:spLocks noEditPoints="1"/>
            </p:cNvSpPr>
            <p:nvPr/>
          </p:nvSpPr>
          <p:spPr bwMode="auto">
            <a:xfrm>
              <a:off x="4551363" y="3016251"/>
              <a:ext cx="2124075" cy="1616075"/>
            </a:xfrm>
            <a:custGeom>
              <a:avLst/>
              <a:gdLst>
                <a:gd name="T0" fmla="*/ 5889 w 5909"/>
                <a:gd name="T1" fmla="*/ 4724 h 4724"/>
                <a:gd name="T2" fmla="*/ 15 w 5909"/>
                <a:gd name="T3" fmla="*/ 33 h 4724"/>
                <a:gd name="T4" fmla="*/ 35 w 5909"/>
                <a:gd name="T5" fmla="*/ 8 h 4724"/>
                <a:gd name="T6" fmla="*/ 5909 w 5909"/>
                <a:gd name="T7" fmla="*/ 4699 h 4724"/>
                <a:gd name="T8" fmla="*/ 5889 w 5909"/>
                <a:gd name="T9" fmla="*/ 4724 h 4724"/>
                <a:gd name="T10" fmla="*/ 130 w 5909"/>
                <a:gd name="T11" fmla="*/ 337 h 4724"/>
                <a:gd name="T12" fmla="*/ 0 w 5909"/>
                <a:gd name="T13" fmla="*/ 0 h 4724"/>
                <a:gd name="T14" fmla="*/ 357 w 5909"/>
                <a:gd name="T15" fmla="*/ 53 h 4724"/>
                <a:gd name="T16" fmla="*/ 371 w 5909"/>
                <a:gd name="T17" fmla="*/ 71 h 4724"/>
                <a:gd name="T18" fmla="*/ 353 w 5909"/>
                <a:gd name="T19" fmla="*/ 85 h 4724"/>
                <a:gd name="T20" fmla="*/ 23 w 5909"/>
                <a:gd name="T21" fmla="*/ 36 h 4724"/>
                <a:gd name="T22" fmla="*/ 40 w 5909"/>
                <a:gd name="T23" fmla="*/ 14 h 4724"/>
                <a:gd name="T24" fmla="*/ 160 w 5909"/>
                <a:gd name="T25" fmla="*/ 325 h 4724"/>
                <a:gd name="T26" fmla="*/ 151 w 5909"/>
                <a:gd name="T27" fmla="*/ 346 h 4724"/>
                <a:gd name="T28" fmla="*/ 130 w 5909"/>
                <a:gd name="T29" fmla="*/ 337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09" h="4724">
                  <a:moveTo>
                    <a:pt x="5889" y="4724"/>
                  </a:moveTo>
                  <a:lnTo>
                    <a:pt x="15" y="33"/>
                  </a:lnTo>
                  <a:lnTo>
                    <a:pt x="35" y="8"/>
                  </a:lnTo>
                  <a:lnTo>
                    <a:pt x="5909" y="4699"/>
                  </a:lnTo>
                  <a:lnTo>
                    <a:pt x="5889" y="4724"/>
                  </a:lnTo>
                  <a:close/>
                  <a:moveTo>
                    <a:pt x="130" y="337"/>
                  </a:moveTo>
                  <a:lnTo>
                    <a:pt x="0" y="0"/>
                  </a:lnTo>
                  <a:lnTo>
                    <a:pt x="357" y="53"/>
                  </a:lnTo>
                  <a:cubicBezTo>
                    <a:pt x="366" y="54"/>
                    <a:pt x="372" y="62"/>
                    <a:pt x="371" y="71"/>
                  </a:cubicBezTo>
                  <a:cubicBezTo>
                    <a:pt x="370" y="80"/>
                    <a:pt x="362" y="86"/>
                    <a:pt x="353" y="85"/>
                  </a:cubicBezTo>
                  <a:lnTo>
                    <a:pt x="23" y="36"/>
                  </a:lnTo>
                  <a:lnTo>
                    <a:pt x="40" y="14"/>
                  </a:lnTo>
                  <a:lnTo>
                    <a:pt x="160" y="325"/>
                  </a:lnTo>
                  <a:cubicBezTo>
                    <a:pt x="164" y="334"/>
                    <a:pt x="159" y="343"/>
                    <a:pt x="151" y="346"/>
                  </a:cubicBezTo>
                  <a:cubicBezTo>
                    <a:pt x="143" y="349"/>
                    <a:pt x="134" y="345"/>
                    <a:pt x="130" y="33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4"/>
            <p:cNvSpPr>
              <a:spLocks noEditPoints="1"/>
            </p:cNvSpPr>
            <p:nvPr/>
          </p:nvSpPr>
          <p:spPr bwMode="auto">
            <a:xfrm>
              <a:off x="4551363" y="2979738"/>
              <a:ext cx="5978525" cy="1376363"/>
            </a:xfrm>
            <a:custGeom>
              <a:avLst/>
              <a:gdLst>
                <a:gd name="T0" fmla="*/ 16618 w 16625"/>
                <a:gd name="T1" fmla="*/ 4024 h 4024"/>
                <a:gd name="T2" fmla="*/ 27 w 16625"/>
                <a:gd name="T3" fmla="*/ 131 h 4024"/>
                <a:gd name="T4" fmla="*/ 34 w 16625"/>
                <a:gd name="T5" fmla="*/ 100 h 4024"/>
                <a:gd name="T6" fmla="*/ 16625 w 16625"/>
                <a:gd name="T7" fmla="*/ 3993 h 4024"/>
                <a:gd name="T8" fmla="*/ 16618 w 16625"/>
                <a:gd name="T9" fmla="*/ 4024 h 4024"/>
                <a:gd name="T10" fmla="*/ 262 w 16625"/>
                <a:gd name="T11" fmla="*/ 357 h 4024"/>
                <a:gd name="T12" fmla="*/ 0 w 16625"/>
                <a:gd name="T13" fmla="*/ 108 h 4024"/>
                <a:gd name="T14" fmla="*/ 345 w 16625"/>
                <a:gd name="T15" fmla="*/ 3 h 4024"/>
                <a:gd name="T16" fmla="*/ 365 w 16625"/>
                <a:gd name="T17" fmla="*/ 13 h 4024"/>
                <a:gd name="T18" fmla="*/ 355 w 16625"/>
                <a:gd name="T19" fmla="*/ 33 h 4024"/>
                <a:gd name="T20" fmla="*/ 36 w 16625"/>
                <a:gd name="T21" fmla="*/ 131 h 4024"/>
                <a:gd name="T22" fmla="*/ 42 w 16625"/>
                <a:gd name="T23" fmla="*/ 104 h 4024"/>
                <a:gd name="T24" fmla="*/ 284 w 16625"/>
                <a:gd name="T25" fmla="*/ 333 h 4024"/>
                <a:gd name="T26" fmla="*/ 285 w 16625"/>
                <a:gd name="T27" fmla="*/ 356 h 4024"/>
                <a:gd name="T28" fmla="*/ 262 w 16625"/>
                <a:gd name="T29" fmla="*/ 357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25" h="4024">
                  <a:moveTo>
                    <a:pt x="16618" y="4024"/>
                  </a:moveTo>
                  <a:lnTo>
                    <a:pt x="27" y="131"/>
                  </a:lnTo>
                  <a:lnTo>
                    <a:pt x="34" y="100"/>
                  </a:lnTo>
                  <a:lnTo>
                    <a:pt x="16625" y="3993"/>
                  </a:lnTo>
                  <a:lnTo>
                    <a:pt x="16618" y="4024"/>
                  </a:lnTo>
                  <a:close/>
                  <a:moveTo>
                    <a:pt x="262" y="357"/>
                  </a:moveTo>
                  <a:lnTo>
                    <a:pt x="0" y="108"/>
                  </a:lnTo>
                  <a:lnTo>
                    <a:pt x="345" y="3"/>
                  </a:lnTo>
                  <a:cubicBezTo>
                    <a:pt x="354" y="0"/>
                    <a:pt x="363" y="5"/>
                    <a:pt x="365" y="13"/>
                  </a:cubicBezTo>
                  <a:cubicBezTo>
                    <a:pt x="368" y="22"/>
                    <a:pt x="363" y="31"/>
                    <a:pt x="355" y="33"/>
                  </a:cubicBezTo>
                  <a:lnTo>
                    <a:pt x="36" y="131"/>
                  </a:lnTo>
                  <a:lnTo>
                    <a:pt x="42" y="104"/>
                  </a:lnTo>
                  <a:lnTo>
                    <a:pt x="284" y="333"/>
                  </a:lnTo>
                  <a:cubicBezTo>
                    <a:pt x="291" y="340"/>
                    <a:pt x="291" y="350"/>
                    <a:pt x="285" y="356"/>
                  </a:cubicBezTo>
                  <a:cubicBezTo>
                    <a:pt x="279" y="362"/>
                    <a:pt x="269" y="363"/>
                    <a:pt x="262" y="35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5"/>
            <p:cNvSpPr>
              <a:spLocks noEditPoints="1"/>
            </p:cNvSpPr>
            <p:nvPr/>
          </p:nvSpPr>
          <p:spPr bwMode="auto">
            <a:xfrm>
              <a:off x="6011863" y="3068638"/>
              <a:ext cx="4514850" cy="1284288"/>
            </a:xfrm>
            <a:custGeom>
              <a:avLst/>
              <a:gdLst>
                <a:gd name="T0" fmla="*/ 12541 w 12550"/>
                <a:gd name="T1" fmla="*/ 3756 h 3756"/>
                <a:gd name="T2" fmla="*/ 26 w 12550"/>
                <a:gd name="T3" fmla="*/ 114 h 3756"/>
                <a:gd name="T4" fmla="*/ 35 w 12550"/>
                <a:gd name="T5" fmla="*/ 83 h 3756"/>
                <a:gd name="T6" fmla="*/ 12550 w 12550"/>
                <a:gd name="T7" fmla="*/ 3725 h 3756"/>
                <a:gd name="T8" fmla="*/ 12541 w 12550"/>
                <a:gd name="T9" fmla="*/ 3756 h 3756"/>
                <a:gd name="T10" fmla="*/ 249 w 12550"/>
                <a:gd name="T11" fmla="*/ 351 h 3756"/>
                <a:gd name="T12" fmla="*/ 0 w 12550"/>
                <a:gd name="T13" fmla="*/ 89 h 3756"/>
                <a:gd name="T14" fmla="*/ 350 w 12550"/>
                <a:gd name="T15" fmla="*/ 2 h 3756"/>
                <a:gd name="T16" fmla="*/ 370 w 12550"/>
                <a:gd name="T17" fmla="*/ 14 h 3756"/>
                <a:gd name="T18" fmla="*/ 358 w 12550"/>
                <a:gd name="T19" fmla="*/ 33 h 3756"/>
                <a:gd name="T20" fmla="*/ 35 w 12550"/>
                <a:gd name="T21" fmla="*/ 114 h 3756"/>
                <a:gd name="T22" fmla="*/ 42 w 12550"/>
                <a:gd name="T23" fmla="*/ 87 h 3756"/>
                <a:gd name="T24" fmla="*/ 272 w 12550"/>
                <a:gd name="T25" fmla="*/ 329 h 3756"/>
                <a:gd name="T26" fmla="*/ 271 w 12550"/>
                <a:gd name="T27" fmla="*/ 352 h 3756"/>
                <a:gd name="T28" fmla="*/ 249 w 12550"/>
                <a:gd name="T29" fmla="*/ 351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50" h="3756">
                  <a:moveTo>
                    <a:pt x="12541" y="3756"/>
                  </a:moveTo>
                  <a:lnTo>
                    <a:pt x="26" y="114"/>
                  </a:lnTo>
                  <a:lnTo>
                    <a:pt x="35" y="83"/>
                  </a:lnTo>
                  <a:lnTo>
                    <a:pt x="12550" y="3725"/>
                  </a:lnTo>
                  <a:lnTo>
                    <a:pt x="12541" y="3756"/>
                  </a:lnTo>
                  <a:close/>
                  <a:moveTo>
                    <a:pt x="249" y="351"/>
                  </a:moveTo>
                  <a:lnTo>
                    <a:pt x="0" y="89"/>
                  </a:lnTo>
                  <a:lnTo>
                    <a:pt x="350" y="2"/>
                  </a:lnTo>
                  <a:cubicBezTo>
                    <a:pt x="359" y="0"/>
                    <a:pt x="368" y="5"/>
                    <a:pt x="370" y="14"/>
                  </a:cubicBezTo>
                  <a:cubicBezTo>
                    <a:pt x="372" y="22"/>
                    <a:pt x="367" y="31"/>
                    <a:pt x="358" y="33"/>
                  </a:cubicBezTo>
                  <a:lnTo>
                    <a:pt x="35" y="114"/>
                  </a:lnTo>
                  <a:lnTo>
                    <a:pt x="42" y="87"/>
                  </a:lnTo>
                  <a:lnTo>
                    <a:pt x="272" y="329"/>
                  </a:lnTo>
                  <a:cubicBezTo>
                    <a:pt x="278" y="335"/>
                    <a:pt x="278" y="346"/>
                    <a:pt x="271" y="352"/>
                  </a:cubicBezTo>
                  <a:cubicBezTo>
                    <a:pt x="265" y="358"/>
                    <a:pt x="255" y="358"/>
                    <a:pt x="249" y="35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6"/>
            <p:cNvSpPr>
              <a:spLocks noEditPoints="1"/>
            </p:cNvSpPr>
            <p:nvPr/>
          </p:nvSpPr>
          <p:spPr bwMode="auto">
            <a:xfrm>
              <a:off x="5994401" y="3098801"/>
              <a:ext cx="679450" cy="1528763"/>
            </a:xfrm>
            <a:custGeom>
              <a:avLst/>
              <a:gdLst>
                <a:gd name="T0" fmla="*/ 1859 w 1889"/>
                <a:gd name="T1" fmla="*/ 4468 h 4468"/>
                <a:gd name="T2" fmla="*/ 49 w 1889"/>
                <a:gd name="T3" fmla="*/ 36 h 4468"/>
                <a:gd name="T4" fmla="*/ 78 w 1889"/>
                <a:gd name="T5" fmla="*/ 24 h 4468"/>
                <a:gd name="T6" fmla="*/ 1889 w 1889"/>
                <a:gd name="T7" fmla="*/ 4456 h 4468"/>
                <a:gd name="T8" fmla="*/ 1859 w 1889"/>
                <a:gd name="T9" fmla="*/ 4468 h 4468"/>
                <a:gd name="T10" fmla="*/ 1 w 1889"/>
                <a:gd name="T11" fmla="*/ 358 h 4468"/>
                <a:gd name="T12" fmla="*/ 51 w 1889"/>
                <a:gd name="T13" fmla="*/ 0 h 4468"/>
                <a:gd name="T14" fmla="*/ 338 w 1889"/>
                <a:gd name="T15" fmla="*/ 220 h 4468"/>
                <a:gd name="T16" fmla="*/ 341 w 1889"/>
                <a:gd name="T17" fmla="*/ 243 h 4468"/>
                <a:gd name="T18" fmla="*/ 318 w 1889"/>
                <a:gd name="T19" fmla="*/ 246 h 4468"/>
                <a:gd name="T20" fmla="*/ 54 w 1889"/>
                <a:gd name="T21" fmla="*/ 42 h 4468"/>
                <a:gd name="T22" fmla="*/ 79 w 1889"/>
                <a:gd name="T23" fmla="*/ 32 h 4468"/>
                <a:gd name="T24" fmla="*/ 33 w 1889"/>
                <a:gd name="T25" fmla="*/ 362 h 4468"/>
                <a:gd name="T26" fmla="*/ 15 w 1889"/>
                <a:gd name="T27" fmla="*/ 376 h 4468"/>
                <a:gd name="T28" fmla="*/ 1 w 1889"/>
                <a:gd name="T29" fmla="*/ 358 h 4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9" h="4468">
                  <a:moveTo>
                    <a:pt x="1859" y="4468"/>
                  </a:moveTo>
                  <a:lnTo>
                    <a:pt x="49" y="36"/>
                  </a:lnTo>
                  <a:lnTo>
                    <a:pt x="78" y="24"/>
                  </a:lnTo>
                  <a:lnTo>
                    <a:pt x="1889" y="4456"/>
                  </a:lnTo>
                  <a:lnTo>
                    <a:pt x="1859" y="4468"/>
                  </a:lnTo>
                  <a:close/>
                  <a:moveTo>
                    <a:pt x="1" y="358"/>
                  </a:moveTo>
                  <a:lnTo>
                    <a:pt x="51" y="0"/>
                  </a:lnTo>
                  <a:lnTo>
                    <a:pt x="338" y="220"/>
                  </a:lnTo>
                  <a:cubicBezTo>
                    <a:pt x="345" y="226"/>
                    <a:pt x="346" y="236"/>
                    <a:pt x="341" y="243"/>
                  </a:cubicBezTo>
                  <a:cubicBezTo>
                    <a:pt x="335" y="250"/>
                    <a:pt x="325" y="251"/>
                    <a:pt x="318" y="246"/>
                  </a:cubicBezTo>
                  <a:lnTo>
                    <a:pt x="54" y="42"/>
                  </a:lnTo>
                  <a:lnTo>
                    <a:pt x="79" y="32"/>
                  </a:lnTo>
                  <a:lnTo>
                    <a:pt x="33" y="362"/>
                  </a:lnTo>
                  <a:cubicBezTo>
                    <a:pt x="31" y="371"/>
                    <a:pt x="23" y="377"/>
                    <a:pt x="15" y="376"/>
                  </a:cubicBezTo>
                  <a:cubicBezTo>
                    <a:pt x="6" y="375"/>
                    <a:pt x="0" y="366"/>
                    <a:pt x="1" y="358"/>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noEditPoints="1"/>
            </p:cNvSpPr>
            <p:nvPr/>
          </p:nvSpPr>
          <p:spPr bwMode="auto">
            <a:xfrm>
              <a:off x="4678363" y="3098801"/>
              <a:ext cx="1338263" cy="1500188"/>
            </a:xfrm>
            <a:custGeom>
              <a:avLst/>
              <a:gdLst>
                <a:gd name="T0" fmla="*/ 25 w 3719"/>
                <a:gd name="T1" fmla="*/ 4387 h 4387"/>
                <a:gd name="T2" fmla="*/ 3711 w 3719"/>
                <a:gd name="T3" fmla="*/ 35 h 4387"/>
                <a:gd name="T4" fmla="*/ 3686 w 3719"/>
                <a:gd name="T5" fmla="*/ 14 h 4387"/>
                <a:gd name="T6" fmla="*/ 0 w 3719"/>
                <a:gd name="T7" fmla="*/ 4366 h 4387"/>
                <a:gd name="T8" fmla="*/ 25 w 3719"/>
                <a:gd name="T9" fmla="*/ 4387 h 4387"/>
                <a:gd name="T10" fmla="*/ 3656 w 3719"/>
                <a:gd name="T11" fmla="*/ 356 h 4387"/>
                <a:gd name="T12" fmla="*/ 3719 w 3719"/>
                <a:gd name="T13" fmla="*/ 0 h 4387"/>
                <a:gd name="T14" fmla="*/ 3379 w 3719"/>
                <a:gd name="T15" fmla="*/ 121 h 4387"/>
                <a:gd name="T16" fmla="*/ 3369 w 3719"/>
                <a:gd name="T17" fmla="*/ 141 h 4387"/>
                <a:gd name="T18" fmla="*/ 3390 w 3719"/>
                <a:gd name="T19" fmla="*/ 151 h 4387"/>
                <a:gd name="T20" fmla="*/ 3704 w 3719"/>
                <a:gd name="T21" fmla="*/ 40 h 4387"/>
                <a:gd name="T22" fmla="*/ 3683 w 3719"/>
                <a:gd name="T23" fmla="*/ 22 h 4387"/>
                <a:gd name="T24" fmla="*/ 3625 w 3719"/>
                <a:gd name="T25" fmla="*/ 350 h 4387"/>
                <a:gd name="T26" fmla="*/ 3638 w 3719"/>
                <a:gd name="T27" fmla="*/ 369 h 4387"/>
                <a:gd name="T28" fmla="*/ 3656 w 3719"/>
                <a:gd name="T29" fmla="*/ 356 h 4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19" h="4387">
                  <a:moveTo>
                    <a:pt x="25" y="4387"/>
                  </a:moveTo>
                  <a:lnTo>
                    <a:pt x="3711" y="35"/>
                  </a:lnTo>
                  <a:lnTo>
                    <a:pt x="3686" y="14"/>
                  </a:lnTo>
                  <a:lnTo>
                    <a:pt x="0" y="4366"/>
                  </a:lnTo>
                  <a:lnTo>
                    <a:pt x="25" y="4387"/>
                  </a:lnTo>
                  <a:close/>
                  <a:moveTo>
                    <a:pt x="3656" y="356"/>
                  </a:moveTo>
                  <a:lnTo>
                    <a:pt x="3719" y="0"/>
                  </a:lnTo>
                  <a:lnTo>
                    <a:pt x="3379" y="121"/>
                  </a:lnTo>
                  <a:cubicBezTo>
                    <a:pt x="3371" y="124"/>
                    <a:pt x="3366" y="133"/>
                    <a:pt x="3369" y="141"/>
                  </a:cubicBezTo>
                  <a:cubicBezTo>
                    <a:pt x="3372" y="149"/>
                    <a:pt x="3381" y="154"/>
                    <a:pt x="3390" y="151"/>
                  </a:cubicBezTo>
                  <a:lnTo>
                    <a:pt x="3704" y="40"/>
                  </a:lnTo>
                  <a:lnTo>
                    <a:pt x="3683" y="22"/>
                  </a:lnTo>
                  <a:lnTo>
                    <a:pt x="3625" y="350"/>
                  </a:lnTo>
                  <a:cubicBezTo>
                    <a:pt x="3623" y="359"/>
                    <a:pt x="3629" y="367"/>
                    <a:pt x="3638" y="369"/>
                  </a:cubicBezTo>
                  <a:cubicBezTo>
                    <a:pt x="3646" y="370"/>
                    <a:pt x="3655" y="364"/>
                    <a:pt x="3656" y="356"/>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8"/>
            <p:cNvSpPr>
              <a:spLocks noEditPoints="1"/>
            </p:cNvSpPr>
            <p:nvPr/>
          </p:nvSpPr>
          <p:spPr bwMode="auto">
            <a:xfrm>
              <a:off x="917576" y="3065463"/>
              <a:ext cx="5095875" cy="1304925"/>
            </a:xfrm>
            <a:custGeom>
              <a:avLst/>
              <a:gdLst>
                <a:gd name="T0" fmla="*/ 9 w 14166"/>
                <a:gd name="T1" fmla="*/ 3817 h 3817"/>
                <a:gd name="T2" fmla="*/ 14140 w 14166"/>
                <a:gd name="T3" fmla="*/ 123 h 3817"/>
                <a:gd name="T4" fmla="*/ 14132 w 14166"/>
                <a:gd name="T5" fmla="*/ 92 h 3817"/>
                <a:gd name="T6" fmla="*/ 0 w 14166"/>
                <a:gd name="T7" fmla="*/ 3786 h 3817"/>
                <a:gd name="T8" fmla="*/ 9 w 14166"/>
                <a:gd name="T9" fmla="*/ 3817 h 3817"/>
                <a:gd name="T10" fmla="*/ 13910 w 14166"/>
                <a:gd name="T11" fmla="*/ 354 h 3817"/>
                <a:gd name="T12" fmla="*/ 14166 w 14166"/>
                <a:gd name="T13" fmla="*/ 99 h 3817"/>
                <a:gd name="T14" fmla="*/ 13818 w 14166"/>
                <a:gd name="T15" fmla="*/ 2 h 3817"/>
                <a:gd name="T16" fmla="*/ 13798 w 14166"/>
                <a:gd name="T17" fmla="*/ 13 h 3817"/>
                <a:gd name="T18" fmla="*/ 13810 w 14166"/>
                <a:gd name="T19" fmla="*/ 33 h 3817"/>
                <a:gd name="T20" fmla="*/ 14131 w 14166"/>
                <a:gd name="T21" fmla="*/ 123 h 3817"/>
                <a:gd name="T22" fmla="*/ 14124 w 14166"/>
                <a:gd name="T23" fmla="*/ 96 h 3817"/>
                <a:gd name="T24" fmla="*/ 13888 w 14166"/>
                <a:gd name="T25" fmla="*/ 332 h 3817"/>
                <a:gd name="T26" fmla="*/ 13888 w 14166"/>
                <a:gd name="T27" fmla="*/ 354 h 3817"/>
                <a:gd name="T28" fmla="*/ 13910 w 14166"/>
                <a:gd name="T29" fmla="*/ 354 h 3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66" h="3817">
                  <a:moveTo>
                    <a:pt x="9" y="3817"/>
                  </a:moveTo>
                  <a:lnTo>
                    <a:pt x="14140" y="123"/>
                  </a:lnTo>
                  <a:lnTo>
                    <a:pt x="14132" y="92"/>
                  </a:lnTo>
                  <a:lnTo>
                    <a:pt x="0" y="3786"/>
                  </a:lnTo>
                  <a:lnTo>
                    <a:pt x="9" y="3817"/>
                  </a:lnTo>
                  <a:close/>
                  <a:moveTo>
                    <a:pt x="13910" y="354"/>
                  </a:moveTo>
                  <a:lnTo>
                    <a:pt x="14166" y="99"/>
                  </a:lnTo>
                  <a:lnTo>
                    <a:pt x="13818" y="2"/>
                  </a:lnTo>
                  <a:cubicBezTo>
                    <a:pt x="13810" y="0"/>
                    <a:pt x="13801" y="5"/>
                    <a:pt x="13798" y="13"/>
                  </a:cubicBezTo>
                  <a:cubicBezTo>
                    <a:pt x="13796" y="22"/>
                    <a:pt x="13801" y="31"/>
                    <a:pt x="13810" y="33"/>
                  </a:cubicBezTo>
                  <a:lnTo>
                    <a:pt x="14131" y="123"/>
                  </a:lnTo>
                  <a:lnTo>
                    <a:pt x="14124" y="96"/>
                  </a:lnTo>
                  <a:lnTo>
                    <a:pt x="13888" y="332"/>
                  </a:lnTo>
                  <a:cubicBezTo>
                    <a:pt x="13881" y="338"/>
                    <a:pt x="13881" y="348"/>
                    <a:pt x="13888" y="354"/>
                  </a:cubicBezTo>
                  <a:cubicBezTo>
                    <a:pt x="13894" y="360"/>
                    <a:pt x="13904" y="360"/>
                    <a:pt x="13910" y="354"/>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9"/>
            <p:cNvSpPr>
              <a:spLocks noEditPoints="1"/>
            </p:cNvSpPr>
            <p:nvPr/>
          </p:nvSpPr>
          <p:spPr bwMode="auto">
            <a:xfrm>
              <a:off x="890588" y="3143251"/>
              <a:ext cx="1905000" cy="1327150"/>
            </a:xfrm>
            <a:custGeom>
              <a:avLst/>
              <a:gdLst>
                <a:gd name="T0" fmla="*/ 5277 w 5296"/>
                <a:gd name="T1" fmla="*/ 3882 h 3882"/>
                <a:gd name="T2" fmla="*/ 17 w 5296"/>
                <a:gd name="T3" fmla="*/ 32 h 3882"/>
                <a:gd name="T4" fmla="*/ 35 w 5296"/>
                <a:gd name="T5" fmla="*/ 6 h 3882"/>
                <a:gd name="T6" fmla="*/ 5296 w 5296"/>
                <a:gd name="T7" fmla="*/ 3856 h 3882"/>
                <a:gd name="T8" fmla="*/ 5277 w 5296"/>
                <a:gd name="T9" fmla="*/ 3882 h 3882"/>
                <a:gd name="T10" fmla="*/ 145 w 5296"/>
                <a:gd name="T11" fmla="*/ 331 h 3882"/>
                <a:gd name="T12" fmla="*/ 0 w 5296"/>
                <a:gd name="T13" fmla="*/ 0 h 3882"/>
                <a:gd name="T14" fmla="*/ 359 w 5296"/>
                <a:gd name="T15" fmla="*/ 38 h 3882"/>
                <a:gd name="T16" fmla="*/ 374 w 5296"/>
                <a:gd name="T17" fmla="*/ 55 h 3882"/>
                <a:gd name="T18" fmla="*/ 356 w 5296"/>
                <a:gd name="T19" fmla="*/ 70 h 3882"/>
                <a:gd name="T20" fmla="*/ 24 w 5296"/>
                <a:gd name="T21" fmla="*/ 35 h 3882"/>
                <a:gd name="T22" fmla="*/ 41 w 5296"/>
                <a:gd name="T23" fmla="*/ 13 h 3882"/>
                <a:gd name="T24" fmla="*/ 174 w 5296"/>
                <a:gd name="T25" fmla="*/ 318 h 3882"/>
                <a:gd name="T26" fmla="*/ 166 w 5296"/>
                <a:gd name="T27" fmla="*/ 340 h 3882"/>
                <a:gd name="T28" fmla="*/ 145 w 5296"/>
                <a:gd name="T29" fmla="*/ 331 h 3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6" h="3882">
                  <a:moveTo>
                    <a:pt x="5277" y="3882"/>
                  </a:moveTo>
                  <a:lnTo>
                    <a:pt x="17" y="32"/>
                  </a:lnTo>
                  <a:lnTo>
                    <a:pt x="35" y="6"/>
                  </a:lnTo>
                  <a:lnTo>
                    <a:pt x="5296" y="3856"/>
                  </a:lnTo>
                  <a:lnTo>
                    <a:pt x="5277" y="3882"/>
                  </a:lnTo>
                  <a:close/>
                  <a:moveTo>
                    <a:pt x="145" y="331"/>
                  </a:moveTo>
                  <a:lnTo>
                    <a:pt x="0" y="0"/>
                  </a:lnTo>
                  <a:lnTo>
                    <a:pt x="359" y="38"/>
                  </a:lnTo>
                  <a:cubicBezTo>
                    <a:pt x="368" y="39"/>
                    <a:pt x="374" y="47"/>
                    <a:pt x="374" y="55"/>
                  </a:cubicBezTo>
                  <a:cubicBezTo>
                    <a:pt x="373" y="64"/>
                    <a:pt x="365" y="71"/>
                    <a:pt x="356" y="70"/>
                  </a:cubicBezTo>
                  <a:lnTo>
                    <a:pt x="24" y="35"/>
                  </a:lnTo>
                  <a:lnTo>
                    <a:pt x="41" y="13"/>
                  </a:lnTo>
                  <a:lnTo>
                    <a:pt x="174" y="318"/>
                  </a:lnTo>
                  <a:cubicBezTo>
                    <a:pt x="177" y="327"/>
                    <a:pt x="174" y="336"/>
                    <a:pt x="166" y="340"/>
                  </a:cubicBezTo>
                  <a:cubicBezTo>
                    <a:pt x="158" y="343"/>
                    <a:pt x="148" y="339"/>
                    <a:pt x="145" y="33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Rectangle 130"/>
            <p:cNvSpPr>
              <a:spLocks noChangeArrowheads="1"/>
            </p:cNvSpPr>
            <p:nvPr/>
          </p:nvSpPr>
          <p:spPr bwMode="auto">
            <a:xfrm>
              <a:off x="7750176" y="4483101"/>
              <a:ext cx="1841500" cy="596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31"/>
            <p:cNvSpPr>
              <a:spLocks noChangeArrowheads="1"/>
            </p:cNvSpPr>
            <p:nvPr/>
          </p:nvSpPr>
          <p:spPr bwMode="auto">
            <a:xfrm>
              <a:off x="7750176" y="4483101"/>
              <a:ext cx="1841500" cy="5969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32"/>
            <p:cNvSpPr>
              <a:spLocks noChangeArrowheads="1"/>
            </p:cNvSpPr>
            <p:nvPr/>
          </p:nvSpPr>
          <p:spPr bwMode="auto">
            <a:xfrm>
              <a:off x="7889876" y="4545013"/>
              <a:ext cx="1023938"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Scholarly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33"/>
            <p:cNvSpPr>
              <a:spLocks noChangeArrowheads="1"/>
            </p:cNvSpPr>
            <p:nvPr/>
          </p:nvSpPr>
          <p:spPr bwMode="auto">
            <a:xfrm>
              <a:off x="8782051" y="4545013"/>
              <a:ext cx="7429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Comm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Rectangle 134"/>
            <p:cNvSpPr>
              <a:spLocks noChangeArrowheads="1"/>
            </p:cNvSpPr>
            <p:nvPr/>
          </p:nvSpPr>
          <p:spPr bwMode="auto">
            <a:xfrm>
              <a:off x="8102601" y="4783138"/>
              <a:ext cx="1117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Roboto" panose="02000000000000000000" pitchFamily="2" charset="0"/>
                </a:rPr>
                <a:t>Repositories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Rectangle 135"/>
            <p:cNvSpPr>
              <a:spLocks noChangeArrowheads="1"/>
            </p:cNvSpPr>
            <p:nvPr/>
          </p:nvSpPr>
          <p:spPr bwMode="auto">
            <a:xfrm>
              <a:off x="7543801" y="5802313"/>
              <a:ext cx="971550" cy="355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6"/>
            <p:cNvSpPr>
              <a:spLocks noChangeArrowheads="1"/>
            </p:cNvSpPr>
            <p:nvPr/>
          </p:nvSpPr>
          <p:spPr bwMode="auto">
            <a:xfrm>
              <a:off x="7543801" y="5802313"/>
              <a:ext cx="971550" cy="3556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Rectangle 137"/>
            <p:cNvSpPr>
              <a:spLocks noChangeArrowheads="1"/>
            </p:cNvSpPr>
            <p:nvPr/>
          </p:nvSpPr>
          <p:spPr bwMode="auto">
            <a:xfrm>
              <a:off x="7688264" y="5864226"/>
              <a:ext cx="8001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NOAD1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38"/>
            <p:cNvSpPr>
              <a:spLocks noChangeArrowheads="1"/>
            </p:cNvSpPr>
            <p:nvPr/>
          </p:nvSpPr>
          <p:spPr bwMode="auto">
            <a:xfrm>
              <a:off x="8653464" y="5791201"/>
              <a:ext cx="966788" cy="3556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9"/>
            <p:cNvSpPr>
              <a:spLocks noChangeArrowheads="1"/>
            </p:cNvSpPr>
            <p:nvPr/>
          </p:nvSpPr>
          <p:spPr bwMode="auto">
            <a:xfrm>
              <a:off x="8653464" y="5791201"/>
              <a:ext cx="966788" cy="355600"/>
            </a:xfrm>
            <a:prstGeom prst="rect">
              <a:avLst/>
            </a:prstGeom>
            <a:solidFill>
              <a:schemeClr val="bg1"/>
            </a:solidFill>
            <a:ln w="34925"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Rectangle 140"/>
            <p:cNvSpPr>
              <a:spLocks noChangeArrowheads="1"/>
            </p:cNvSpPr>
            <p:nvPr/>
          </p:nvSpPr>
          <p:spPr bwMode="auto">
            <a:xfrm>
              <a:off x="8796339" y="5851526"/>
              <a:ext cx="800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NOAD2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Freeform 141"/>
            <p:cNvSpPr>
              <a:spLocks noEditPoints="1"/>
            </p:cNvSpPr>
            <p:nvPr/>
          </p:nvSpPr>
          <p:spPr bwMode="auto">
            <a:xfrm>
              <a:off x="8023226" y="5080001"/>
              <a:ext cx="646113" cy="723900"/>
            </a:xfrm>
            <a:custGeom>
              <a:avLst/>
              <a:gdLst>
                <a:gd name="T0" fmla="*/ 25 w 1799"/>
                <a:gd name="T1" fmla="*/ 2117 h 2117"/>
                <a:gd name="T2" fmla="*/ 1791 w 1799"/>
                <a:gd name="T3" fmla="*/ 35 h 2117"/>
                <a:gd name="T4" fmla="*/ 1766 w 1799"/>
                <a:gd name="T5" fmla="*/ 14 h 2117"/>
                <a:gd name="T6" fmla="*/ 0 w 1799"/>
                <a:gd name="T7" fmla="*/ 2097 h 2117"/>
                <a:gd name="T8" fmla="*/ 25 w 1799"/>
                <a:gd name="T9" fmla="*/ 2117 h 2117"/>
                <a:gd name="T10" fmla="*/ 1736 w 1799"/>
                <a:gd name="T11" fmla="*/ 356 h 2117"/>
                <a:gd name="T12" fmla="*/ 1799 w 1799"/>
                <a:gd name="T13" fmla="*/ 0 h 2117"/>
                <a:gd name="T14" fmla="*/ 1459 w 1799"/>
                <a:gd name="T15" fmla="*/ 121 h 2117"/>
                <a:gd name="T16" fmla="*/ 1449 w 1799"/>
                <a:gd name="T17" fmla="*/ 141 h 2117"/>
                <a:gd name="T18" fmla="*/ 1469 w 1799"/>
                <a:gd name="T19" fmla="*/ 151 h 2117"/>
                <a:gd name="T20" fmla="*/ 1784 w 1799"/>
                <a:gd name="T21" fmla="*/ 40 h 2117"/>
                <a:gd name="T22" fmla="*/ 1763 w 1799"/>
                <a:gd name="T23" fmla="*/ 22 h 2117"/>
                <a:gd name="T24" fmla="*/ 1705 w 1799"/>
                <a:gd name="T25" fmla="*/ 350 h 2117"/>
                <a:gd name="T26" fmla="*/ 1717 w 1799"/>
                <a:gd name="T27" fmla="*/ 369 h 2117"/>
                <a:gd name="T28" fmla="*/ 1736 w 1799"/>
                <a:gd name="T29" fmla="*/ 356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9" h="2117">
                  <a:moveTo>
                    <a:pt x="25" y="2117"/>
                  </a:moveTo>
                  <a:lnTo>
                    <a:pt x="1791" y="35"/>
                  </a:lnTo>
                  <a:lnTo>
                    <a:pt x="1766" y="14"/>
                  </a:lnTo>
                  <a:lnTo>
                    <a:pt x="0" y="2097"/>
                  </a:lnTo>
                  <a:lnTo>
                    <a:pt x="25" y="2117"/>
                  </a:lnTo>
                  <a:close/>
                  <a:moveTo>
                    <a:pt x="1736" y="356"/>
                  </a:moveTo>
                  <a:lnTo>
                    <a:pt x="1799" y="0"/>
                  </a:lnTo>
                  <a:lnTo>
                    <a:pt x="1459" y="121"/>
                  </a:lnTo>
                  <a:cubicBezTo>
                    <a:pt x="1450" y="123"/>
                    <a:pt x="1446" y="133"/>
                    <a:pt x="1449" y="141"/>
                  </a:cubicBezTo>
                  <a:cubicBezTo>
                    <a:pt x="1452" y="149"/>
                    <a:pt x="1461" y="154"/>
                    <a:pt x="1469" y="151"/>
                  </a:cubicBezTo>
                  <a:lnTo>
                    <a:pt x="1784" y="40"/>
                  </a:lnTo>
                  <a:lnTo>
                    <a:pt x="1763" y="22"/>
                  </a:lnTo>
                  <a:lnTo>
                    <a:pt x="1705" y="350"/>
                  </a:lnTo>
                  <a:cubicBezTo>
                    <a:pt x="1703" y="359"/>
                    <a:pt x="1709" y="367"/>
                    <a:pt x="1717" y="369"/>
                  </a:cubicBezTo>
                  <a:cubicBezTo>
                    <a:pt x="1726" y="370"/>
                    <a:pt x="1734" y="364"/>
                    <a:pt x="1736" y="356"/>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noEditPoints="1"/>
            </p:cNvSpPr>
            <p:nvPr/>
          </p:nvSpPr>
          <p:spPr bwMode="auto">
            <a:xfrm>
              <a:off x="8670926" y="5080001"/>
              <a:ext cx="471488" cy="709613"/>
            </a:xfrm>
            <a:custGeom>
              <a:avLst/>
              <a:gdLst>
                <a:gd name="T0" fmla="*/ 1282 w 1309"/>
                <a:gd name="T1" fmla="*/ 2076 h 2076"/>
                <a:gd name="T2" fmla="*/ 4 w 1309"/>
                <a:gd name="T3" fmla="*/ 36 h 2076"/>
                <a:gd name="T4" fmla="*/ 31 w 1309"/>
                <a:gd name="T5" fmla="*/ 19 h 2076"/>
                <a:gd name="T6" fmla="*/ 1309 w 1309"/>
                <a:gd name="T7" fmla="*/ 2059 h 2076"/>
                <a:gd name="T8" fmla="*/ 1282 w 1309"/>
                <a:gd name="T9" fmla="*/ 2076 h 2076"/>
                <a:gd name="T10" fmla="*/ 12 w 1309"/>
                <a:gd name="T11" fmla="*/ 361 h 2076"/>
                <a:gd name="T12" fmla="*/ 0 w 1309"/>
                <a:gd name="T13" fmla="*/ 0 h 2076"/>
                <a:gd name="T14" fmla="*/ 320 w 1309"/>
                <a:gd name="T15" fmla="*/ 168 h 2076"/>
                <a:gd name="T16" fmla="*/ 327 w 1309"/>
                <a:gd name="T17" fmla="*/ 190 h 2076"/>
                <a:gd name="T18" fmla="*/ 305 w 1309"/>
                <a:gd name="T19" fmla="*/ 196 h 2076"/>
                <a:gd name="T20" fmla="*/ 10 w 1309"/>
                <a:gd name="T21" fmla="*/ 41 h 2076"/>
                <a:gd name="T22" fmla="*/ 33 w 1309"/>
                <a:gd name="T23" fmla="*/ 27 h 2076"/>
                <a:gd name="T24" fmla="*/ 44 w 1309"/>
                <a:gd name="T25" fmla="*/ 360 h 2076"/>
                <a:gd name="T26" fmla="*/ 28 w 1309"/>
                <a:gd name="T27" fmla="*/ 377 h 2076"/>
                <a:gd name="T28" fmla="*/ 12 w 1309"/>
                <a:gd name="T29" fmla="*/ 361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9" h="2076">
                  <a:moveTo>
                    <a:pt x="1282" y="2076"/>
                  </a:moveTo>
                  <a:lnTo>
                    <a:pt x="4" y="36"/>
                  </a:lnTo>
                  <a:lnTo>
                    <a:pt x="31" y="19"/>
                  </a:lnTo>
                  <a:lnTo>
                    <a:pt x="1309" y="2059"/>
                  </a:lnTo>
                  <a:lnTo>
                    <a:pt x="1282" y="2076"/>
                  </a:lnTo>
                  <a:close/>
                  <a:moveTo>
                    <a:pt x="12" y="361"/>
                  </a:moveTo>
                  <a:lnTo>
                    <a:pt x="0" y="0"/>
                  </a:lnTo>
                  <a:lnTo>
                    <a:pt x="320" y="168"/>
                  </a:lnTo>
                  <a:cubicBezTo>
                    <a:pt x="328" y="172"/>
                    <a:pt x="331" y="182"/>
                    <a:pt x="327" y="190"/>
                  </a:cubicBezTo>
                  <a:cubicBezTo>
                    <a:pt x="323" y="197"/>
                    <a:pt x="313" y="200"/>
                    <a:pt x="305" y="196"/>
                  </a:cubicBezTo>
                  <a:lnTo>
                    <a:pt x="10" y="41"/>
                  </a:lnTo>
                  <a:lnTo>
                    <a:pt x="33" y="27"/>
                  </a:lnTo>
                  <a:lnTo>
                    <a:pt x="44" y="360"/>
                  </a:lnTo>
                  <a:cubicBezTo>
                    <a:pt x="44" y="369"/>
                    <a:pt x="37" y="376"/>
                    <a:pt x="28" y="377"/>
                  </a:cubicBezTo>
                  <a:cubicBezTo>
                    <a:pt x="20" y="377"/>
                    <a:pt x="12" y="370"/>
                    <a:pt x="12" y="36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Rectangle 143"/>
            <p:cNvSpPr>
              <a:spLocks noChangeArrowheads="1"/>
            </p:cNvSpPr>
            <p:nvPr/>
          </p:nvSpPr>
          <p:spPr bwMode="auto">
            <a:xfrm>
              <a:off x="6529389" y="3725863"/>
              <a:ext cx="1223962" cy="393700"/>
            </a:xfrm>
            <a:prstGeom prst="flowChartAlternateProcess">
              <a:avLst/>
            </a:prstGeom>
            <a:solidFill>
              <a:schemeClr val="bg1"/>
            </a:solidFill>
            <a:ln w="317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6953361" y="3794125"/>
              <a:ext cx="4696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Roboto" panose="02000000000000000000" pitchFamily="2" charset="0"/>
                </a:rPr>
                <a:t>APIs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Freeform 145"/>
            <p:cNvSpPr>
              <a:spLocks noEditPoints="1"/>
            </p:cNvSpPr>
            <p:nvPr/>
          </p:nvSpPr>
          <p:spPr bwMode="auto">
            <a:xfrm>
              <a:off x="7362826" y="4764088"/>
              <a:ext cx="390525" cy="166688"/>
            </a:xfrm>
            <a:custGeom>
              <a:avLst/>
              <a:gdLst>
                <a:gd name="T0" fmla="*/ 11 w 1083"/>
                <a:gd name="T1" fmla="*/ 488 h 488"/>
                <a:gd name="T2" fmla="*/ 1059 w 1083"/>
                <a:gd name="T3" fmla="*/ 86 h 488"/>
                <a:gd name="T4" fmla="*/ 1047 w 1083"/>
                <a:gd name="T5" fmla="*/ 56 h 488"/>
                <a:gd name="T6" fmla="*/ 0 w 1083"/>
                <a:gd name="T7" fmla="*/ 458 h 488"/>
                <a:gd name="T8" fmla="*/ 11 w 1083"/>
                <a:gd name="T9" fmla="*/ 488 h 488"/>
                <a:gd name="T10" fmla="*/ 857 w 1083"/>
                <a:gd name="T11" fmla="*/ 341 h 488"/>
                <a:gd name="T12" fmla="*/ 1083 w 1083"/>
                <a:gd name="T13" fmla="*/ 59 h 488"/>
                <a:gd name="T14" fmla="*/ 726 w 1083"/>
                <a:gd name="T15" fmla="*/ 1 h 488"/>
                <a:gd name="T16" fmla="*/ 708 w 1083"/>
                <a:gd name="T17" fmla="*/ 15 h 488"/>
                <a:gd name="T18" fmla="*/ 721 w 1083"/>
                <a:gd name="T19" fmla="*/ 33 h 488"/>
                <a:gd name="T20" fmla="*/ 1050 w 1083"/>
                <a:gd name="T21" fmla="*/ 87 h 488"/>
                <a:gd name="T22" fmla="*/ 1040 w 1083"/>
                <a:gd name="T23" fmla="*/ 61 h 488"/>
                <a:gd name="T24" fmla="*/ 832 w 1083"/>
                <a:gd name="T25" fmla="*/ 321 h 488"/>
                <a:gd name="T26" fmla="*/ 834 w 1083"/>
                <a:gd name="T27" fmla="*/ 343 h 488"/>
                <a:gd name="T28" fmla="*/ 857 w 1083"/>
                <a:gd name="T29" fmla="*/ 34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3" h="488">
                  <a:moveTo>
                    <a:pt x="11" y="488"/>
                  </a:moveTo>
                  <a:lnTo>
                    <a:pt x="1059" y="86"/>
                  </a:lnTo>
                  <a:lnTo>
                    <a:pt x="1047" y="56"/>
                  </a:lnTo>
                  <a:lnTo>
                    <a:pt x="0" y="458"/>
                  </a:lnTo>
                  <a:lnTo>
                    <a:pt x="11" y="488"/>
                  </a:lnTo>
                  <a:close/>
                  <a:moveTo>
                    <a:pt x="857" y="341"/>
                  </a:moveTo>
                  <a:lnTo>
                    <a:pt x="1083" y="59"/>
                  </a:lnTo>
                  <a:lnTo>
                    <a:pt x="726" y="1"/>
                  </a:lnTo>
                  <a:cubicBezTo>
                    <a:pt x="718" y="0"/>
                    <a:pt x="709" y="6"/>
                    <a:pt x="708" y="15"/>
                  </a:cubicBezTo>
                  <a:cubicBezTo>
                    <a:pt x="707" y="23"/>
                    <a:pt x="713" y="32"/>
                    <a:pt x="721" y="33"/>
                  </a:cubicBezTo>
                  <a:lnTo>
                    <a:pt x="1050" y="87"/>
                  </a:lnTo>
                  <a:lnTo>
                    <a:pt x="1040" y="61"/>
                  </a:lnTo>
                  <a:lnTo>
                    <a:pt x="832" y="321"/>
                  </a:lnTo>
                  <a:cubicBezTo>
                    <a:pt x="826" y="328"/>
                    <a:pt x="827" y="338"/>
                    <a:pt x="834" y="343"/>
                  </a:cubicBezTo>
                  <a:cubicBezTo>
                    <a:pt x="841" y="349"/>
                    <a:pt x="851" y="348"/>
                    <a:pt x="857" y="341"/>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46"/>
            <p:cNvSpPr>
              <a:spLocks noEditPoints="1"/>
            </p:cNvSpPr>
            <p:nvPr/>
          </p:nvSpPr>
          <p:spPr bwMode="auto">
            <a:xfrm>
              <a:off x="5518151" y="4837113"/>
              <a:ext cx="461963" cy="128588"/>
            </a:xfrm>
            <a:custGeom>
              <a:avLst/>
              <a:gdLst>
                <a:gd name="T0" fmla="*/ 1283 w 1286"/>
                <a:gd name="T1" fmla="*/ 266 h 372"/>
                <a:gd name="T2" fmla="*/ 31 w 1286"/>
                <a:gd name="T3" fmla="*/ 183 h 372"/>
                <a:gd name="T4" fmla="*/ 33 w 1286"/>
                <a:gd name="T5" fmla="*/ 151 h 372"/>
                <a:gd name="T6" fmla="*/ 1286 w 1286"/>
                <a:gd name="T7" fmla="*/ 234 h 372"/>
                <a:gd name="T8" fmla="*/ 1283 w 1286"/>
                <a:gd name="T9" fmla="*/ 266 h 372"/>
                <a:gd name="T10" fmla="*/ 299 w 1286"/>
                <a:gd name="T11" fmla="*/ 367 h 372"/>
                <a:gd name="T12" fmla="*/ 0 w 1286"/>
                <a:gd name="T13" fmla="*/ 164 h 372"/>
                <a:gd name="T14" fmla="*/ 324 w 1286"/>
                <a:gd name="T15" fmla="*/ 4 h 372"/>
                <a:gd name="T16" fmla="*/ 345 w 1286"/>
                <a:gd name="T17" fmla="*/ 11 h 372"/>
                <a:gd name="T18" fmla="*/ 338 w 1286"/>
                <a:gd name="T19" fmla="*/ 33 h 372"/>
                <a:gd name="T20" fmla="*/ 39 w 1286"/>
                <a:gd name="T21" fmla="*/ 181 h 372"/>
                <a:gd name="T22" fmla="*/ 41 w 1286"/>
                <a:gd name="T23" fmla="*/ 153 h 372"/>
                <a:gd name="T24" fmla="*/ 317 w 1286"/>
                <a:gd name="T25" fmla="*/ 340 h 372"/>
                <a:gd name="T26" fmla="*/ 321 w 1286"/>
                <a:gd name="T27" fmla="*/ 362 h 372"/>
                <a:gd name="T28" fmla="*/ 299 w 1286"/>
                <a:gd name="T29" fmla="*/ 367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6" h="372">
                  <a:moveTo>
                    <a:pt x="1283" y="266"/>
                  </a:moveTo>
                  <a:lnTo>
                    <a:pt x="31" y="183"/>
                  </a:lnTo>
                  <a:lnTo>
                    <a:pt x="33" y="151"/>
                  </a:lnTo>
                  <a:lnTo>
                    <a:pt x="1286" y="234"/>
                  </a:lnTo>
                  <a:lnTo>
                    <a:pt x="1283" y="266"/>
                  </a:lnTo>
                  <a:close/>
                  <a:moveTo>
                    <a:pt x="299" y="367"/>
                  </a:moveTo>
                  <a:lnTo>
                    <a:pt x="0" y="164"/>
                  </a:lnTo>
                  <a:lnTo>
                    <a:pt x="324" y="4"/>
                  </a:lnTo>
                  <a:cubicBezTo>
                    <a:pt x="331" y="0"/>
                    <a:pt x="341" y="3"/>
                    <a:pt x="345" y="11"/>
                  </a:cubicBezTo>
                  <a:cubicBezTo>
                    <a:pt x="349" y="19"/>
                    <a:pt x="346" y="29"/>
                    <a:pt x="338" y="33"/>
                  </a:cubicBezTo>
                  <a:lnTo>
                    <a:pt x="39" y="181"/>
                  </a:lnTo>
                  <a:lnTo>
                    <a:pt x="41" y="153"/>
                  </a:lnTo>
                  <a:lnTo>
                    <a:pt x="317" y="340"/>
                  </a:lnTo>
                  <a:cubicBezTo>
                    <a:pt x="325" y="345"/>
                    <a:pt x="326" y="355"/>
                    <a:pt x="321" y="362"/>
                  </a:cubicBezTo>
                  <a:cubicBezTo>
                    <a:pt x="317" y="370"/>
                    <a:pt x="307" y="372"/>
                    <a:pt x="299" y="367"/>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7"/>
            <p:cNvSpPr>
              <a:spLocks noEditPoints="1"/>
            </p:cNvSpPr>
            <p:nvPr/>
          </p:nvSpPr>
          <p:spPr bwMode="auto">
            <a:xfrm>
              <a:off x="5172076" y="2614613"/>
              <a:ext cx="246063" cy="127000"/>
            </a:xfrm>
            <a:custGeom>
              <a:avLst/>
              <a:gdLst>
                <a:gd name="T0" fmla="*/ 685 w 685"/>
                <a:gd name="T1" fmla="*/ 170 h 373"/>
                <a:gd name="T2" fmla="*/ 32 w 685"/>
                <a:gd name="T3" fmla="*/ 170 h 373"/>
                <a:gd name="T4" fmla="*/ 32 w 685"/>
                <a:gd name="T5" fmla="*/ 202 h 373"/>
                <a:gd name="T6" fmla="*/ 685 w 685"/>
                <a:gd name="T7" fmla="*/ 202 h 373"/>
                <a:gd name="T8" fmla="*/ 685 w 685"/>
                <a:gd name="T9" fmla="*/ 170 h 373"/>
                <a:gd name="T10" fmla="*/ 312 w 685"/>
                <a:gd name="T11" fmla="*/ 5 h 373"/>
                <a:gd name="T12" fmla="*/ 0 w 685"/>
                <a:gd name="T13" fmla="*/ 186 h 373"/>
                <a:gd name="T14" fmla="*/ 312 w 685"/>
                <a:gd name="T15" fmla="*/ 368 h 373"/>
                <a:gd name="T16" fmla="*/ 334 w 685"/>
                <a:gd name="T17" fmla="*/ 363 h 373"/>
                <a:gd name="T18" fmla="*/ 328 w 685"/>
                <a:gd name="T19" fmla="*/ 341 h 373"/>
                <a:gd name="T20" fmla="*/ 40 w 685"/>
                <a:gd name="T21" fmla="*/ 173 h 373"/>
                <a:gd name="T22" fmla="*/ 40 w 685"/>
                <a:gd name="T23" fmla="*/ 200 h 373"/>
                <a:gd name="T24" fmla="*/ 328 w 685"/>
                <a:gd name="T25" fmla="*/ 32 h 373"/>
                <a:gd name="T26" fmla="*/ 334 w 685"/>
                <a:gd name="T27" fmla="*/ 10 h 373"/>
                <a:gd name="T28" fmla="*/ 312 w 685"/>
                <a:gd name="T29" fmla="*/ 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5" h="373">
                  <a:moveTo>
                    <a:pt x="685" y="170"/>
                  </a:moveTo>
                  <a:lnTo>
                    <a:pt x="32" y="170"/>
                  </a:lnTo>
                  <a:lnTo>
                    <a:pt x="32" y="202"/>
                  </a:lnTo>
                  <a:lnTo>
                    <a:pt x="685" y="202"/>
                  </a:lnTo>
                  <a:lnTo>
                    <a:pt x="685" y="170"/>
                  </a:lnTo>
                  <a:close/>
                  <a:moveTo>
                    <a:pt x="312" y="5"/>
                  </a:moveTo>
                  <a:lnTo>
                    <a:pt x="0" y="186"/>
                  </a:lnTo>
                  <a:lnTo>
                    <a:pt x="312" y="368"/>
                  </a:lnTo>
                  <a:cubicBezTo>
                    <a:pt x="320" y="373"/>
                    <a:pt x="330" y="370"/>
                    <a:pt x="334" y="363"/>
                  </a:cubicBezTo>
                  <a:cubicBezTo>
                    <a:pt x="338" y="355"/>
                    <a:pt x="336" y="345"/>
                    <a:pt x="328" y="341"/>
                  </a:cubicBezTo>
                  <a:lnTo>
                    <a:pt x="40" y="173"/>
                  </a:lnTo>
                  <a:lnTo>
                    <a:pt x="40" y="200"/>
                  </a:lnTo>
                  <a:lnTo>
                    <a:pt x="328" y="32"/>
                  </a:lnTo>
                  <a:cubicBezTo>
                    <a:pt x="336" y="28"/>
                    <a:pt x="338" y="18"/>
                    <a:pt x="334" y="10"/>
                  </a:cubicBezTo>
                  <a:cubicBezTo>
                    <a:pt x="330" y="3"/>
                    <a:pt x="320" y="0"/>
                    <a:pt x="312" y="5"/>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noEditPoints="1"/>
            </p:cNvSpPr>
            <p:nvPr/>
          </p:nvSpPr>
          <p:spPr bwMode="auto">
            <a:xfrm>
              <a:off x="6610351" y="2759076"/>
              <a:ext cx="182563" cy="336550"/>
            </a:xfrm>
            <a:custGeom>
              <a:avLst/>
              <a:gdLst>
                <a:gd name="T0" fmla="*/ 476 w 505"/>
                <a:gd name="T1" fmla="*/ 984 h 984"/>
                <a:gd name="T2" fmla="*/ 32 w 505"/>
                <a:gd name="T3" fmla="*/ 36 h 984"/>
                <a:gd name="T4" fmla="*/ 61 w 505"/>
                <a:gd name="T5" fmla="*/ 22 h 984"/>
                <a:gd name="T6" fmla="*/ 505 w 505"/>
                <a:gd name="T7" fmla="*/ 971 h 984"/>
                <a:gd name="T8" fmla="*/ 476 w 505"/>
                <a:gd name="T9" fmla="*/ 984 h 984"/>
                <a:gd name="T10" fmla="*/ 1 w 505"/>
                <a:gd name="T11" fmla="*/ 360 h 984"/>
                <a:gd name="T12" fmla="*/ 33 w 505"/>
                <a:gd name="T13" fmla="*/ 0 h 984"/>
                <a:gd name="T14" fmla="*/ 330 w 505"/>
                <a:gd name="T15" fmla="*/ 206 h 984"/>
                <a:gd name="T16" fmla="*/ 334 w 505"/>
                <a:gd name="T17" fmla="*/ 228 h 984"/>
                <a:gd name="T18" fmla="*/ 312 w 505"/>
                <a:gd name="T19" fmla="*/ 232 h 984"/>
                <a:gd name="T20" fmla="*/ 312 w 505"/>
                <a:gd name="T21" fmla="*/ 232 h 984"/>
                <a:gd name="T22" fmla="*/ 38 w 505"/>
                <a:gd name="T23" fmla="*/ 42 h 984"/>
                <a:gd name="T24" fmla="*/ 63 w 505"/>
                <a:gd name="T25" fmla="*/ 31 h 984"/>
                <a:gd name="T26" fmla="*/ 33 w 505"/>
                <a:gd name="T27" fmla="*/ 363 h 984"/>
                <a:gd name="T28" fmla="*/ 15 w 505"/>
                <a:gd name="T29" fmla="*/ 377 h 984"/>
                <a:gd name="T30" fmla="*/ 1 w 505"/>
                <a:gd name="T31" fmla="*/ 36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84">
                  <a:moveTo>
                    <a:pt x="476" y="984"/>
                  </a:moveTo>
                  <a:lnTo>
                    <a:pt x="32" y="36"/>
                  </a:lnTo>
                  <a:lnTo>
                    <a:pt x="61" y="22"/>
                  </a:lnTo>
                  <a:lnTo>
                    <a:pt x="505" y="971"/>
                  </a:lnTo>
                  <a:lnTo>
                    <a:pt x="476" y="984"/>
                  </a:lnTo>
                  <a:close/>
                  <a:moveTo>
                    <a:pt x="1" y="360"/>
                  </a:moveTo>
                  <a:lnTo>
                    <a:pt x="33" y="0"/>
                  </a:lnTo>
                  <a:lnTo>
                    <a:pt x="330" y="206"/>
                  </a:lnTo>
                  <a:cubicBezTo>
                    <a:pt x="337" y="211"/>
                    <a:pt x="339" y="221"/>
                    <a:pt x="334" y="228"/>
                  </a:cubicBezTo>
                  <a:cubicBezTo>
                    <a:pt x="329" y="235"/>
                    <a:pt x="319" y="237"/>
                    <a:pt x="312" y="232"/>
                  </a:cubicBezTo>
                  <a:lnTo>
                    <a:pt x="312" y="232"/>
                  </a:lnTo>
                  <a:lnTo>
                    <a:pt x="38" y="42"/>
                  </a:lnTo>
                  <a:lnTo>
                    <a:pt x="63" y="31"/>
                  </a:lnTo>
                  <a:lnTo>
                    <a:pt x="33" y="363"/>
                  </a:lnTo>
                  <a:cubicBezTo>
                    <a:pt x="32" y="371"/>
                    <a:pt x="24" y="378"/>
                    <a:pt x="15" y="377"/>
                  </a:cubicBezTo>
                  <a:cubicBezTo>
                    <a:pt x="7" y="376"/>
                    <a:pt x="0" y="369"/>
                    <a:pt x="1" y="360"/>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Rectangle 149"/>
            <p:cNvSpPr>
              <a:spLocks noChangeArrowheads="1"/>
            </p:cNvSpPr>
            <p:nvPr/>
          </p:nvSpPr>
          <p:spPr bwMode="auto">
            <a:xfrm>
              <a:off x="4279682" y="3715931"/>
              <a:ext cx="979488" cy="400050"/>
            </a:xfrm>
            <a:prstGeom prst="flowChartAlternateProcess">
              <a:avLst/>
            </a:prstGeom>
            <a:solidFill>
              <a:schemeClr val="bg1"/>
            </a:solidFill>
            <a:ln w="317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Rectangle 150"/>
            <p:cNvSpPr>
              <a:spLocks noChangeArrowheads="1"/>
            </p:cNvSpPr>
            <p:nvPr/>
          </p:nvSpPr>
          <p:spPr bwMode="auto">
            <a:xfrm>
              <a:off x="4389330" y="3776276"/>
              <a:ext cx="831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latin typeface="Roboto" panose="02000000000000000000" pitchFamily="2" charset="0"/>
                </a:rPr>
                <a:t>Profiles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Freeform 151"/>
            <p:cNvSpPr>
              <a:spLocks noEditPoints="1"/>
            </p:cNvSpPr>
            <p:nvPr/>
          </p:nvSpPr>
          <p:spPr bwMode="auto">
            <a:xfrm>
              <a:off x="7589839" y="3432176"/>
              <a:ext cx="1085850" cy="1055688"/>
            </a:xfrm>
            <a:custGeom>
              <a:avLst/>
              <a:gdLst>
                <a:gd name="T0" fmla="*/ 2996 w 3019"/>
                <a:gd name="T1" fmla="*/ 3083 h 3083"/>
                <a:gd name="T2" fmla="*/ 11 w 3019"/>
                <a:gd name="T3" fmla="*/ 34 h 3083"/>
                <a:gd name="T4" fmla="*/ 34 w 3019"/>
                <a:gd name="T5" fmla="*/ 12 h 3083"/>
                <a:gd name="T6" fmla="*/ 3019 w 3019"/>
                <a:gd name="T7" fmla="*/ 3060 h 3083"/>
                <a:gd name="T8" fmla="*/ 2996 w 3019"/>
                <a:gd name="T9" fmla="*/ 3083 h 3083"/>
                <a:gd name="T10" fmla="*/ 89 w 3019"/>
                <a:gd name="T11" fmla="*/ 350 h 3083"/>
                <a:gd name="T12" fmla="*/ 0 w 3019"/>
                <a:gd name="T13" fmla="*/ 0 h 3083"/>
                <a:gd name="T14" fmla="*/ 348 w 3019"/>
                <a:gd name="T15" fmla="*/ 96 h 3083"/>
                <a:gd name="T16" fmla="*/ 360 w 3019"/>
                <a:gd name="T17" fmla="*/ 116 h 3083"/>
                <a:gd name="T18" fmla="*/ 340 w 3019"/>
                <a:gd name="T19" fmla="*/ 127 h 3083"/>
                <a:gd name="T20" fmla="*/ 18 w 3019"/>
                <a:gd name="T21" fmla="*/ 39 h 3083"/>
                <a:gd name="T22" fmla="*/ 38 w 3019"/>
                <a:gd name="T23" fmla="*/ 19 h 3083"/>
                <a:gd name="T24" fmla="*/ 120 w 3019"/>
                <a:gd name="T25" fmla="*/ 343 h 3083"/>
                <a:gd name="T26" fmla="*/ 108 w 3019"/>
                <a:gd name="T27" fmla="*/ 362 h 3083"/>
                <a:gd name="T28" fmla="*/ 89 w 3019"/>
                <a:gd name="T29" fmla="*/ 350 h 3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19" h="3083">
                  <a:moveTo>
                    <a:pt x="2996" y="3083"/>
                  </a:moveTo>
                  <a:lnTo>
                    <a:pt x="11" y="34"/>
                  </a:lnTo>
                  <a:lnTo>
                    <a:pt x="34" y="12"/>
                  </a:lnTo>
                  <a:lnTo>
                    <a:pt x="3019" y="3060"/>
                  </a:lnTo>
                  <a:lnTo>
                    <a:pt x="2996" y="3083"/>
                  </a:lnTo>
                  <a:close/>
                  <a:moveTo>
                    <a:pt x="89" y="350"/>
                  </a:moveTo>
                  <a:lnTo>
                    <a:pt x="0" y="0"/>
                  </a:lnTo>
                  <a:lnTo>
                    <a:pt x="348" y="96"/>
                  </a:lnTo>
                  <a:cubicBezTo>
                    <a:pt x="357" y="98"/>
                    <a:pt x="362" y="107"/>
                    <a:pt x="360" y="116"/>
                  </a:cubicBezTo>
                  <a:cubicBezTo>
                    <a:pt x="357" y="124"/>
                    <a:pt x="348" y="129"/>
                    <a:pt x="340" y="127"/>
                  </a:cubicBezTo>
                  <a:lnTo>
                    <a:pt x="18" y="39"/>
                  </a:lnTo>
                  <a:lnTo>
                    <a:pt x="38" y="19"/>
                  </a:lnTo>
                  <a:lnTo>
                    <a:pt x="120" y="343"/>
                  </a:lnTo>
                  <a:cubicBezTo>
                    <a:pt x="122" y="351"/>
                    <a:pt x="117" y="360"/>
                    <a:pt x="108" y="362"/>
                  </a:cubicBezTo>
                  <a:cubicBezTo>
                    <a:pt x="99" y="364"/>
                    <a:pt x="91" y="359"/>
                    <a:pt x="89" y="350"/>
                  </a:cubicBezTo>
                  <a:close/>
                </a:path>
              </a:pathLst>
            </a:custGeom>
            <a:no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5667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CB41F-0D6A-314A-884A-79150E43000B}"/>
              </a:ext>
            </a:extLst>
          </p:cNvPr>
          <p:cNvSpPr>
            <a:spLocks noGrp="1"/>
          </p:cNvSpPr>
          <p:nvPr>
            <p:ph type="title"/>
          </p:nvPr>
        </p:nvSpPr>
        <p:spPr>
          <a:xfrm>
            <a:off x="963828" y="1878227"/>
            <a:ext cx="10268464" cy="2483708"/>
          </a:xfrm>
        </p:spPr>
        <p:txBody>
          <a:bodyPr>
            <a:normAutofit/>
          </a:bodyPr>
          <a:lstStyle/>
          <a:p>
            <a:r>
              <a:rPr lang="en-GB" sz="4000" dirty="0"/>
              <a:t> EOSC Portal Functional and Non-Functional </a:t>
            </a:r>
            <a:r>
              <a:rPr lang="en-US" sz="4000" dirty="0"/>
              <a:t>Requirements v.2020</a:t>
            </a:r>
            <a:endParaRPr lang="it-IT" sz="11500" dirty="0"/>
          </a:p>
        </p:txBody>
      </p:sp>
    </p:spTree>
    <p:extLst>
      <p:ext uri="{BB962C8B-B14F-4D97-AF65-F5344CB8AC3E}">
        <p14:creationId xmlns:p14="http://schemas.microsoft.com/office/powerpoint/2010/main" val="187155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875814" y="341519"/>
            <a:ext cx="8784976" cy="850106"/>
          </a:xfrm>
        </p:spPr>
        <p:txBody>
          <a:bodyPr>
            <a:noAutofit/>
          </a:bodyPr>
          <a:lstStyle/>
          <a:p>
            <a:r>
              <a:rPr lang="en-US" sz="3400" dirty="0"/>
              <a:t>Functional and Non-Functional Requirements</a:t>
            </a:r>
            <a:endParaRPr lang="el-GR" altLang="en-US" sz="3400" dirty="0"/>
          </a:p>
        </p:txBody>
      </p:sp>
      <p:pic>
        <p:nvPicPr>
          <p:cNvPr id="4" name="Picture 3">
            <a:extLst>
              <a:ext uri="{FF2B5EF4-FFF2-40B4-BE49-F238E27FC236}">
                <a16:creationId xmlns:a16="http://schemas.microsoft.com/office/drawing/2014/main" id="{C26BC205-77E7-4816-9079-6412D32B5E0B}"/>
              </a:ext>
            </a:extLst>
          </p:cNvPr>
          <p:cNvPicPr>
            <a:picLocks noChangeAspect="1"/>
          </p:cNvPicPr>
          <p:nvPr/>
        </p:nvPicPr>
        <p:blipFill rotWithShape="1">
          <a:blip r:embed="rId2"/>
          <a:srcRect r="1861"/>
          <a:stretch/>
        </p:blipFill>
        <p:spPr>
          <a:xfrm>
            <a:off x="4390009" y="1552424"/>
            <a:ext cx="3600000" cy="4848408"/>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9C3FB6FA-F130-4DBD-9881-947D603E9668}"/>
              </a:ext>
            </a:extLst>
          </p:cNvPr>
          <p:cNvPicPr>
            <a:picLocks noChangeAspect="1"/>
          </p:cNvPicPr>
          <p:nvPr/>
        </p:nvPicPr>
        <p:blipFill>
          <a:blip r:embed="rId3"/>
          <a:stretch>
            <a:fillRect/>
          </a:stretch>
        </p:blipFill>
        <p:spPr>
          <a:xfrm>
            <a:off x="468361" y="1553481"/>
            <a:ext cx="3600000" cy="4848403"/>
          </a:xfrm>
          <a:prstGeom prst="rect">
            <a:avLst/>
          </a:prstGeom>
          <a:ln>
            <a:solidFill>
              <a:schemeClr val="accent1">
                <a:lumMod val="60000"/>
                <a:lumOff val="40000"/>
              </a:schemeClr>
            </a:solidFill>
          </a:ln>
        </p:spPr>
      </p:pic>
      <p:pic>
        <p:nvPicPr>
          <p:cNvPr id="7" name="Picture 6" descr="Table&#10;&#10;Description automatically generated">
            <a:extLst>
              <a:ext uri="{FF2B5EF4-FFF2-40B4-BE49-F238E27FC236}">
                <a16:creationId xmlns:a16="http://schemas.microsoft.com/office/drawing/2014/main" id="{2CDB0013-C9A7-47FD-8091-B2C539483263}"/>
              </a:ext>
            </a:extLst>
          </p:cNvPr>
          <p:cNvPicPr>
            <a:picLocks noChangeAspect="1"/>
          </p:cNvPicPr>
          <p:nvPr/>
        </p:nvPicPr>
        <p:blipFill>
          <a:blip r:embed="rId4"/>
          <a:stretch>
            <a:fillRect/>
          </a:stretch>
        </p:blipFill>
        <p:spPr>
          <a:xfrm>
            <a:off x="8311658" y="1552429"/>
            <a:ext cx="3600000" cy="4848403"/>
          </a:xfrm>
          <a:prstGeom prst="rect">
            <a:avLst/>
          </a:prstGeom>
          <a:ln>
            <a:solidFill>
              <a:schemeClr val="accent1">
                <a:lumMod val="60000"/>
                <a:lumOff val="40000"/>
              </a:schemeClr>
            </a:solidFill>
          </a:ln>
        </p:spPr>
      </p:pic>
      <p:sp>
        <p:nvSpPr>
          <p:cNvPr id="11" name="TextBox 10">
            <a:extLst>
              <a:ext uri="{FF2B5EF4-FFF2-40B4-BE49-F238E27FC236}">
                <a16:creationId xmlns:a16="http://schemas.microsoft.com/office/drawing/2014/main" id="{619B2D09-F3D1-4D77-8F7F-37D5FBF53D6A}"/>
              </a:ext>
            </a:extLst>
          </p:cNvPr>
          <p:cNvSpPr txBox="1"/>
          <p:nvPr/>
        </p:nvSpPr>
        <p:spPr>
          <a:xfrm>
            <a:off x="573558" y="5964078"/>
            <a:ext cx="60973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hlinkClick r:id="rId5"/>
              </a:rPr>
              <a:t>https://confluence.egi.eu/x/JITeAw</a:t>
            </a:r>
            <a:r>
              <a:rPr kumimoji="0" lang="en-GB" sz="18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79740358"/>
      </p:ext>
    </p:extLst>
  </p:cSld>
  <p:clrMapOvr>
    <a:masterClrMapping/>
  </p:clrMapOvr>
  <p:transition spd="med"/>
</p:sld>
</file>

<file path=ppt/theme/theme1.xml><?xml version="1.0" encoding="utf-8"?>
<a:theme xmlns:a="http://schemas.openxmlformats.org/drawingml/2006/main" name="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883E5FDA-D8EE-6649-BB44-E0B093AE0868}" vid="{8D76CE81-137F-7841-8879-E524C4AD60B6}"/>
    </a:ext>
  </a:extLst>
</a:theme>
</file>

<file path=ppt/theme/theme2.xml><?xml version="1.0" encoding="utf-8"?>
<a:theme xmlns:a="http://schemas.openxmlformats.org/drawingml/2006/main" name="1_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883E5FDA-D8EE-6649-BB44-E0B093AE0868}" vid="{8D76CE81-137F-7841-8879-E524C4AD60B6}"/>
    </a:ext>
  </a:extLst>
</a:theme>
</file>

<file path=ppt/theme/theme3.xml><?xml version="1.0" encoding="utf-8"?>
<a:theme xmlns:a="http://schemas.openxmlformats.org/drawingml/2006/main" name="3_Master slid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sz="2800" dirty="0" smtClean="0"/>
        </a:defPPr>
      </a:lstStyle>
    </a:txDef>
  </a:objectDefaults>
  <a:extraClrSchemeLst/>
  <a:extLst>
    <a:ext uri="{05A4C25C-085E-4340-85A3-A5531E510DB2}">
      <thm15:themeFamily xmlns:thm15="http://schemas.microsoft.com/office/thememl/2012/main" name="PPT template EOSC enhance final version.pptx" id="{D2EB52FB-661A-4A59-87D8-7E7C51EA3A32}" vid="{04415B24-A1E1-4C41-B603-D0F86E572C2B}"/>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1596</Words>
  <Application>Microsoft Office PowerPoint</Application>
  <PresentationFormat>Widescreen</PresentationFormat>
  <Paragraphs>183</Paragraphs>
  <Slides>26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-apple-system</vt:lpstr>
      <vt:lpstr>Arial</vt:lpstr>
      <vt:lpstr>Calibri</vt:lpstr>
      <vt:lpstr>Impact</vt:lpstr>
      <vt:lpstr>Roboto</vt:lpstr>
      <vt:lpstr>Times New Roman</vt:lpstr>
      <vt:lpstr>Master slide</vt:lpstr>
      <vt:lpstr>1_Master slide</vt:lpstr>
      <vt:lpstr>3_Master slide</vt:lpstr>
      <vt:lpstr>EOSC Portal   Specifications &amp; Supporting Tools for Providers and Future Plans</vt:lpstr>
      <vt:lpstr>Overview</vt:lpstr>
      <vt:lpstr>Definitions</vt:lpstr>
      <vt:lpstr>EOSC Portal Definitions</vt:lpstr>
      <vt:lpstr>PowerPoint Presentation</vt:lpstr>
      <vt:lpstr>PowerPoint Presentation</vt:lpstr>
      <vt:lpstr>Interoperability</vt:lpstr>
      <vt:lpstr> EOSC Portal Functional and Non-Functional Requirements v.2020</vt:lpstr>
      <vt:lpstr>Functional and Non-Functional Requirements</vt:lpstr>
      <vt:lpstr>  EOSC Portal Profiles v3.00</vt:lpstr>
      <vt:lpstr>(Provider and Resource) Profiles  v3.00</vt:lpstr>
      <vt:lpstr>  EOSC Portal Onboarding Process v3.00 </vt:lpstr>
      <vt:lpstr>Onboarding Process v3.00</vt:lpstr>
      <vt:lpstr> EOSC Portal Catalogue/Registry Migration Process v3.00</vt:lpstr>
      <vt:lpstr>Migration to v3.00 and  Merging of EOSC Portal Registries</vt:lpstr>
      <vt:lpstr> EOSC Portal Onboarding Operations v3.00</vt:lpstr>
      <vt:lpstr>Onboarding Operations</vt:lpstr>
      <vt:lpstr>EOSC Portal Monitoring Tool v3.00</vt:lpstr>
      <vt:lpstr>https://stats.jnp.gr/  login: ec-enhance, password: Jvri2exfkCxL </vt:lpstr>
      <vt:lpstr>EOSC Portal Tutorials</vt:lpstr>
      <vt:lpstr>https://www.eosc-portal.eu/using-the-portal </vt:lpstr>
      <vt:lpstr>EOSC Portal Documentation</vt:lpstr>
      <vt:lpstr>https://www.eosc-portal.eu/providers-documentation </vt:lpstr>
      <vt:lpstr>Future Plans</vt:lpstr>
      <vt:lpstr> WP2 Planning for 2021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Diego Simoni</dc:creator>
  <cp:lastModifiedBy>Jorge-A. Sanchez-P.</cp:lastModifiedBy>
  <cp:revision>25</cp:revision>
  <dcterms:created xsi:type="dcterms:W3CDTF">2020-02-21T13:17:51Z</dcterms:created>
  <dcterms:modified xsi:type="dcterms:W3CDTF">2020-12-17T09:33:20Z</dcterms:modified>
</cp:coreProperties>
</file>