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9" r:id="rId3"/>
    <p:sldId id="291" r:id="rId4"/>
    <p:sldId id="270" r:id="rId5"/>
    <p:sldId id="260" r:id="rId6"/>
    <p:sldId id="292" r:id="rId7"/>
    <p:sldId id="290" r:id="rId8"/>
    <p:sldId id="285" r:id="rId9"/>
    <p:sldId id="288" r:id="rId10"/>
    <p:sldId id="286" r:id="rId11"/>
    <p:sldId id="25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7B"/>
    <a:srgbClr val="7FCDEE"/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960" autoAdjust="0"/>
  </p:normalViewPr>
  <p:slideViewPr>
    <p:cSldViewPr snapToGrid="0" snapToObjects="1">
      <p:cViewPr varScale="1">
        <p:scale>
          <a:sx n="91" d="100"/>
          <a:sy n="91" d="100"/>
        </p:scale>
        <p:origin x="32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stakeholders that we are addressing in this first consultation phase are the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EOSC-related projects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those contributing to shaping the future EOSC with a particular focus on the cluster projects (ESFRI clusters and thematic clouds). In 2021, when an improved version of the portal will be available, we will open a wider consultation targeting researchers and academic institutions.</a:t>
            </a:r>
            <a:endParaRPr lang="en-US" b="0" dirty="0">
              <a:effectLst/>
            </a:endParaRP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39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2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3062" y="3007669"/>
            <a:ext cx="5131030" cy="2362840"/>
          </a:xfrm>
        </p:spPr>
        <p:txBody>
          <a:bodyPr anchor="b">
            <a:normAutofit/>
          </a:bodyPr>
          <a:lstStyle>
            <a:lvl1pPr algn="r">
              <a:defRPr sz="4800" b="0">
                <a:solidFill>
                  <a:srgbClr val="7FCDEE"/>
                </a:solidFill>
                <a:latin typeface="Impact" panose="020B080603090205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7164" y="6054923"/>
            <a:ext cx="10996928" cy="425694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Author - Affilation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16/12/2020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16/12/2020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0124" y="6526063"/>
            <a:ext cx="9476117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512DDA1-9038-934E-B0E2-72E7AB9B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16/12/2020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DE8E10C-595E-214D-A69E-1759C191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86CDDC-05AC-492D-8B43-B39298B6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8" y="1825625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0151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16/12/2020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329543"/>
            <a:ext cx="6722693" cy="384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2329544"/>
            <a:ext cx="3932237" cy="384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B043449-0E29-9344-94BD-63E53BAB4243}"/>
              </a:ext>
            </a:extLst>
          </p:cNvPr>
          <p:cNvSpPr txBox="1">
            <a:spLocks/>
          </p:cNvSpPr>
          <p:nvPr userDrawn="1"/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i="0" kern="1200">
                <a:solidFill>
                  <a:srgbClr val="07407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7428" y="690432"/>
            <a:ext cx="7815663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008" y="1825625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Level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2266" y="6406624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F9D2688D-5062-DC41-BCCE-C31751DDA100}" type="datetime1">
              <a:rPr lang="it-IT" smtClean="0"/>
              <a:pPr/>
              <a:t>16/12/2020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6490" y="6406623"/>
            <a:ext cx="981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CDEE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6" r:id="rId3"/>
    <p:sldLayoutId id="2147483663" r:id="rId4"/>
    <p:sldLayoutId id="2147483668" r:id="rId5"/>
    <p:sldLayoutId id="2147483670" r:id="rId6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600" b="1" i="0" kern="1200">
          <a:solidFill>
            <a:srgbClr val="07407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rgbClr val="07407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400" kern="1200">
          <a:solidFill>
            <a:srgbClr val="07407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kern="1200">
          <a:solidFill>
            <a:srgbClr val="07407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07407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0740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164" y="4837603"/>
            <a:ext cx="10996928" cy="143976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EOSC Portal Release 1 - New provider </a:t>
            </a:r>
            <a:br>
              <a:rPr lang="en-US" sz="4400" dirty="0"/>
            </a:br>
            <a:r>
              <a:rPr lang="en-US" sz="4400" dirty="0"/>
              <a:t>functionalities and tutorial</a:t>
            </a:r>
            <a:br>
              <a:rPr lang="en-US" sz="4400" dirty="0"/>
            </a:b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3100" dirty="0">
                <a:solidFill>
                  <a:schemeClr val="bg1"/>
                </a:solidFill>
              </a:rPr>
              <a:t>EOSC Enhance Introduction 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Carmela ASERO – EFIS Centre</a:t>
            </a:r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8A6A6-BDC2-42AF-83FB-AF86F523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16/12/2020</a:t>
            </a:fld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79D-4E2F-4C9B-A9EE-3D1F43FC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10</a:t>
            </a:fld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D27B04-D34E-42CD-AB39-A63E00FE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690200"/>
            <a:ext cx="7815663" cy="610818"/>
          </a:xfrm>
        </p:spPr>
        <p:txBody>
          <a:bodyPr>
            <a:normAutofit fontScale="90000"/>
          </a:bodyPr>
          <a:lstStyle/>
          <a:p>
            <a:r>
              <a:rPr lang="en-GB" dirty="0"/>
              <a:t>Timeline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EACC80D-D4CA-491A-B9C2-A09F2463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33" y="1301019"/>
            <a:ext cx="11839334" cy="5470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/>
              <a:t>Year 2</a:t>
            </a:r>
          </a:p>
          <a:p>
            <a:r>
              <a:rPr lang="en-GB" dirty="0"/>
              <a:t>Continuation and widening of the requirements gathering activity towards the EOSC community</a:t>
            </a:r>
          </a:p>
          <a:p>
            <a:r>
              <a:rPr lang="en-GB" dirty="0"/>
              <a:t>Collaboration and synergy with new Infraeos-03 and -07 projects for iterative improvement of the process, prioritisation and implementation</a:t>
            </a:r>
          </a:p>
          <a:p>
            <a:pPr marL="0" indent="0">
              <a:buNone/>
            </a:pPr>
            <a:r>
              <a:rPr lang="en-GB" b="1" u="sng" dirty="0"/>
              <a:t>Release 2</a:t>
            </a:r>
          </a:p>
          <a:p>
            <a:r>
              <a:rPr lang="en-US" dirty="0"/>
              <a:t>Regular minor bug-fixing releases and 2 major new releases (mid 2021, end of 2021) with:</a:t>
            </a:r>
            <a:endParaRPr lang="en-GB" dirty="0"/>
          </a:p>
          <a:p>
            <a:pPr lvl="1"/>
            <a:r>
              <a:rPr lang="en-US" dirty="0"/>
              <a:t>Analytics and Visualization services for providers regarding the usage of resources</a:t>
            </a:r>
          </a:p>
          <a:p>
            <a:pPr lvl="1"/>
            <a:r>
              <a:rPr lang="en-US" dirty="0"/>
              <a:t>Analytics and Visualization services towards funders and policymakers regarding the evolution of EOSC catalogue</a:t>
            </a:r>
          </a:p>
          <a:p>
            <a:pPr lvl="1"/>
            <a:r>
              <a:rPr lang="en-US" dirty="0"/>
              <a:t>Integration of order management services (for providers)</a:t>
            </a:r>
          </a:p>
          <a:p>
            <a:pPr lvl="1"/>
            <a:r>
              <a:rPr lang="en-US" dirty="0"/>
              <a:t>Update of the Onboarding process for the support of aggregators of resources</a:t>
            </a:r>
          </a:p>
          <a:p>
            <a:pPr lvl="1"/>
            <a:r>
              <a:rPr lang="en-US" dirty="0"/>
              <a:t>Update of the APIs to the new concepts introduced by the extensions to the EOSC Profiles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36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80CE2-744E-47CB-BED7-B5E94BE31E0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56913" y="6407150"/>
            <a:ext cx="1335087" cy="365125"/>
          </a:xfrm>
        </p:spPr>
        <p:txBody>
          <a:bodyPr/>
          <a:lstStyle/>
          <a:p>
            <a:fld id="{57F1060E-D8E2-1D47-BF3C-BAFA39507C3B}" type="datetime1">
              <a:rPr lang="it-IT" smtClean="0"/>
              <a:t>16/12/2020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E0F06-D503-4A21-B899-C6FEBBA23F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0925" y="6407150"/>
            <a:ext cx="981075" cy="365125"/>
          </a:xfrm>
        </p:spPr>
        <p:txBody>
          <a:bodyPr/>
          <a:lstStyle/>
          <a:p>
            <a:fld id="{345175DA-277F-B548-B500-1BF71FE2309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49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07F61-74DC-44B0-A8EB-ABA25AF2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16/12/2020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B4945-1246-436A-8F74-754A0F0D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7A63E-87B9-4297-9B75-5C3D11C2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2</a:t>
            </a:fld>
            <a:endParaRPr lang="it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CFD783-30CD-4953-BAA0-CE6D2FA8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EOSC </a:t>
            </a:r>
            <a:r>
              <a:rPr lang="fr-BE" dirty="0" err="1"/>
              <a:t>Enhance</a:t>
            </a:r>
            <a:r>
              <a:rPr lang="fr-BE" dirty="0"/>
              <a:t> in </a:t>
            </a:r>
            <a:r>
              <a:rPr lang="fr-BE" dirty="0" err="1"/>
              <a:t>context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8F84A-CB70-4DED-AD62-065BC73C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49" y="1553345"/>
            <a:ext cx="4608557" cy="4601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6ECA21-C08C-4F61-B7AB-ABEB9577E6F5}"/>
              </a:ext>
            </a:extLst>
          </p:cNvPr>
          <p:cNvSpPr txBox="1"/>
          <p:nvPr/>
        </p:nvSpPr>
        <p:spPr>
          <a:xfrm>
            <a:off x="6818278" y="2174692"/>
            <a:ext cx="45591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7407B"/>
                </a:solidFill>
              </a:rPr>
              <a:t>Funded </a:t>
            </a:r>
            <a:r>
              <a:rPr lang="en-US" sz="2000" b="1" dirty="0">
                <a:solidFill>
                  <a:srgbClr val="07407B"/>
                </a:solidFill>
              </a:rPr>
              <a:t>under INFRAEOSC-06-2019-2020: Enhancing the EOSC portal and connecting thematic clouds</a:t>
            </a:r>
            <a:endParaRPr lang="LID4096" sz="2000" b="1" dirty="0">
              <a:solidFill>
                <a:srgbClr val="0740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3A32C-48F9-403D-B045-4B577870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16/12/2020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7757C-6B48-478A-8E2A-8B2BCEC7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3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304933-04C6-49BF-BCE8-D04C3918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EOSC Enhance Consortium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9005B6AC-B801-480C-9285-E36E4C7DC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1" y="1591087"/>
            <a:ext cx="6819901" cy="4341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455FF-93B2-4F36-A430-BA4B442BC1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74" y="1974715"/>
            <a:ext cx="4897655" cy="30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6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4F1CC-61C2-476D-A36D-324E1257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16/12/2020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D6126-FE20-4C0F-92FD-C7AD7529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73253-7F4B-4DE4-B7C7-4A89B65D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4</a:t>
            </a:fld>
            <a:endParaRPr lang="it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731CC-4418-4E01-9B74-62C38D31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8" y="598153"/>
            <a:ext cx="7815663" cy="610818"/>
          </a:xfrm>
        </p:spPr>
        <p:txBody>
          <a:bodyPr>
            <a:normAutofit fontScale="90000"/>
          </a:bodyPr>
          <a:lstStyle/>
          <a:p>
            <a:r>
              <a:rPr lang="en-GB" dirty="0"/>
              <a:t>Project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58348-A967-4D87-A183-667925580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43" y="1152240"/>
            <a:ext cx="7515997" cy="53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3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3A32C-48F9-403D-B045-4B577870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60E-D8E2-1D47-BF3C-BAFA39507C3B}" type="datetime1">
              <a:rPr lang="it-IT" smtClean="0"/>
              <a:t>16/12/2020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7757C-6B48-478A-8E2A-8B2BCEC7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5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304933-04C6-49BF-BCE8-D04C3918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25CDC-0C03-4525-9FE1-75774E58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99" y="1604143"/>
            <a:ext cx="8293802" cy="48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7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AC4BC-315E-429A-A2D1-77183FF2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16/12/2020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8AC6A-1A89-4BEC-9245-F0E65BF2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4575-D3F2-413D-B1D6-4F1998A5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CDD897-A840-41DE-BBC6-65763E50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Main </a:t>
            </a:r>
            <a:r>
              <a:rPr lang="fr-BE" dirty="0" err="1"/>
              <a:t>achievement</a:t>
            </a:r>
            <a:r>
              <a:rPr lang="fr-BE" dirty="0"/>
              <a:t> in </a:t>
            </a:r>
            <a:r>
              <a:rPr lang="fr-BE" dirty="0" err="1"/>
              <a:t>Year</a:t>
            </a:r>
            <a:r>
              <a:rPr lang="fr-BE" dirty="0"/>
              <a:t> 1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F0009-B846-4740-8A15-2351A936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72373" y="1744499"/>
            <a:ext cx="11692647" cy="42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C75ECE0C-7077-4F5A-BCA9-AF895CB5A90C}"/>
              </a:ext>
            </a:extLst>
          </p:cNvPr>
          <p:cNvSpPr/>
          <p:nvPr/>
        </p:nvSpPr>
        <p:spPr>
          <a:xfrm>
            <a:off x="1092199" y="3429000"/>
            <a:ext cx="8827707" cy="2605562"/>
          </a:xfrm>
          <a:prstGeom prst="upArrowCallout">
            <a:avLst>
              <a:gd name="adj1" fmla="val 25000"/>
              <a:gd name="adj2" fmla="val 89933"/>
              <a:gd name="adj3" fmla="val 25000"/>
              <a:gd name="adj4" fmla="val 649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7E047-CF95-4115-B735-82E4A30A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16/12/2020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7525-FD5D-4F26-8DA6-3212550A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7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841FD0-6099-4F0B-8132-51B3D9D6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Process </a:t>
            </a:r>
            <a:r>
              <a:rPr lang="fr-BE" dirty="0" err="1"/>
              <a:t>toward</a:t>
            </a:r>
            <a:r>
              <a:rPr lang="fr-BE" dirty="0"/>
              <a:t> release 1</a:t>
            </a:r>
            <a:endParaRPr lang="LID4096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7722A04-CFEF-4CA1-9CF4-67FEBE859A2D}"/>
              </a:ext>
            </a:extLst>
          </p:cNvPr>
          <p:cNvSpPr/>
          <p:nvPr/>
        </p:nvSpPr>
        <p:spPr>
          <a:xfrm>
            <a:off x="571157" y="1633431"/>
            <a:ext cx="2626874" cy="179961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Analysis of EOSC Portal Functional and Non-Functional Requirements</a:t>
            </a:r>
            <a:endParaRPr lang="LID4096" dirty="0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215C7C9-270F-45C3-B7BB-A9265A026F9F}"/>
              </a:ext>
            </a:extLst>
          </p:cNvPr>
          <p:cNvSpPr/>
          <p:nvPr/>
        </p:nvSpPr>
        <p:spPr>
          <a:xfrm>
            <a:off x="2424493" y="1638286"/>
            <a:ext cx="3083668" cy="1799617"/>
          </a:xfrm>
          <a:prstGeom prst="chevr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Analysis of integration models and techniques</a:t>
            </a:r>
            <a:endParaRPr lang="LID4096" dirty="0"/>
          </a:p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1ADB2CB9-14C7-4CD2-B88F-5FDEEC500562}"/>
              </a:ext>
            </a:extLst>
          </p:cNvPr>
          <p:cNvSpPr/>
          <p:nvPr/>
        </p:nvSpPr>
        <p:spPr>
          <a:xfrm>
            <a:off x="4744695" y="1618836"/>
            <a:ext cx="2743949" cy="179961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EOSC Portal Profiles</a:t>
            </a:r>
            <a:endParaRPr lang="LID4096" dirty="0">
              <a:solidFill>
                <a:schemeClr val="tx1"/>
              </a:solidFill>
            </a:endParaRPr>
          </a:p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1A6A0A6-86F7-4C62-B801-2DDD96EDD144}"/>
              </a:ext>
            </a:extLst>
          </p:cNvPr>
          <p:cNvSpPr/>
          <p:nvPr/>
        </p:nvSpPr>
        <p:spPr>
          <a:xfrm>
            <a:off x="6728551" y="1610999"/>
            <a:ext cx="3191356" cy="179961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EOSC </a:t>
            </a:r>
            <a:r>
              <a:rPr lang="fr-BE" dirty="0" err="1">
                <a:solidFill>
                  <a:schemeClr val="tx1"/>
                </a:solidFill>
              </a:rPr>
              <a:t>Onboarding</a:t>
            </a:r>
            <a:r>
              <a:rPr lang="fr-BE" dirty="0">
                <a:solidFill>
                  <a:schemeClr val="tx1"/>
                </a:solidFill>
              </a:rPr>
              <a:t> Process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A81E2427-71C6-450D-A68D-2A8EEB574D4D}"/>
              </a:ext>
            </a:extLst>
          </p:cNvPr>
          <p:cNvSpPr/>
          <p:nvPr/>
        </p:nvSpPr>
        <p:spPr>
          <a:xfrm>
            <a:off x="1385495" y="4572000"/>
            <a:ext cx="3283000" cy="1451052"/>
          </a:xfrm>
          <a:prstGeom prst="chevr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fr-BE" dirty="0"/>
              <a:t>1st </a:t>
            </a:r>
            <a:r>
              <a:rPr lang="fr-BE" dirty="0" err="1"/>
              <a:t>Requirements</a:t>
            </a:r>
            <a:r>
              <a:rPr lang="fr-BE" dirty="0"/>
              <a:t> </a:t>
            </a:r>
            <a:r>
              <a:rPr lang="fr-BE" dirty="0" err="1"/>
              <a:t>gathering</a:t>
            </a:r>
            <a:r>
              <a:rPr lang="fr-BE" dirty="0"/>
              <a:t> </a:t>
            </a:r>
            <a:r>
              <a:rPr lang="fr-BE" dirty="0" err="1"/>
              <a:t>campaign</a:t>
            </a:r>
            <a:endParaRPr lang="LID4096" dirty="0"/>
          </a:p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394371BD-5BC7-42D9-AB6C-C938C64BEF69}"/>
              </a:ext>
            </a:extLst>
          </p:cNvPr>
          <p:cNvSpPr/>
          <p:nvPr/>
        </p:nvSpPr>
        <p:spPr>
          <a:xfrm>
            <a:off x="3890127" y="4572000"/>
            <a:ext cx="3317913" cy="146256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/>
            <a:endParaRPr lang="fr-BE" dirty="0"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/>
            <a:r>
              <a:rPr lang="fr-BE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Requirements</a:t>
            </a:r>
            <a:r>
              <a:rPr lang="fr-BE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 </a:t>
            </a:r>
            <a:r>
              <a:rPr lang="fr-BE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gathering</a:t>
            </a:r>
            <a:endParaRPr lang="fr-BE" sz="18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/>
            <a:r>
              <a:rPr lang="fr-BE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Validation Workshop</a:t>
            </a:r>
            <a:endParaRPr lang="LID4096" dirty="0">
              <a:solidFill>
                <a:schemeClr val="tx1"/>
              </a:solidFill>
            </a:endParaRPr>
          </a:p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08F101-D55F-4732-871B-75486D2992C3}"/>
              </a:ext>
            </a:extLst>
          </p:cNvPr>
          <p:cNvSpPr/>
          <p:nvPr/>
        </p:nvSpPr>
        <p:spPr>
          <a:xfrm>
            <a:off x="10066245" y="1301250"/>
            <a:ext cx="1745643" cy="508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EOSC Portal Release 1</a:t>
            </a:r>
            <a:endParaRPr lang="LID4096" dirty="0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BBA8E3DC-685B-4EE7-A9E0-9F61A051659C}"/>
              </a:ext>
            </a:extLst>
          </p:cNvPr>
          <p:cNvSpPr/>
          <p:nvPr/>
        </p:nvSpPr>
        <p:spPr>
          <a:xfrm>
            <a:off x="6526264" y="4572000"/>
            <a:ext cx="3283000" cy="1443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Analysis</a:t>
            </a:r>
            <a:r>
              <a:rPr lang="fr-BE" dirty="0">
                <a:solidFill>
                  <a:schemeClr val="tx1"/>
                </a:solidFill>
              </a:rPr>
              <a:t> and adoption of new </a:t>
            </a:r>
            <a:r>
              <a:rPr lang="fr-BE" dirty="0" err="1">
                <a:solidFill>
                  <a:schemeClr val="tx1"/>
                </a:solidFill>
              </a:rPr>
              <a:t>requirements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3DFDE1E-F0D1-4EF5-A93C-C6C095F75B24}"/>
              </a:ext>
            </a:extLst>
          </p:cNvPr>
          <p:cNvSpPr/>
          <p:nvPr/>
        </p:nvSpPr>
        <p:spPr>
          <a:xfrm>
            <a:off x="508889" y="6023052"/>
            <a:ext cx="9376575" cy="505167"/>
          </a:xfrm>
          <a:prstGeom prst="rightArrow">
            <a:avLst>
              <a:gd name="adj1" fmla="val 50000"/>
              <a:gd name="adj2" fmla="val 54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Jan 2020 				Jun 2020				</a:t>
            </a:r>
            <a:r>
              <a:rPr lang="fr-BE" dirty="0" err="1"/>
              <a:t>Dec</a:t>
            </a:r>
            <a:r>
              <a:rPr lang="fr-BE" dirty="0"/>
              <a:t> 2020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2541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8A6A6-BDC2-42AF-83FB-AF86F523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16/12/2020</a:t>
            </a:fld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79D-4E2F-4C9B-A9EE-3D1F43FC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8</a:t>
            </a:fld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D27B04-D34E-42CD-AB39-A63E00FE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Requirements Gathering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EACC80D-D4CA-491A-B9C2-A09F2463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1479915"/>
            <a:ext cx="7307217" cy="48675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u="sng" dirty="0"/>
              <a:t>Goals</a:t>
            </a:r>
          </a:p>
          <a:p>
            <a:r>
              <a:rPr lang="en-GB" dirty="0"/>
              <a:t>To guide the future enhancements to the EOSC Portal</a:t>
            </a:r>
          </a:p>
          <a:p>
            <a:r>
              <a:rPr lang="en-GB" dirty="0"/>
              <a:t>To reveal insights on the needs of future EOSC users</a:t>
            </a:r>
          </a:p>
          <a:p>
            <a:r>
              <a:rPr lang="en-GB" dirty="0"/>
              <a:t>To provide the EOSC community of actors with a better understanding on how to increase the EOSC user base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Methodology for 1</a:t>
            </a:r>
            <a:r>
              <a:rPr lang="en-GB" b="1" u="sng" baseline="30000" dirty="0"/>
              <a:t>st</a:t>
            </a:r>
            <a:r>
              <a:rPr lang="en-GB" b="1" u="sng" dirty="0"/>
              <a:t> round of Requirements Gathering</a:t>
            </a:r>
          </a:p>
          <a:p>
            <a:r>
              <a:rPr lang="en-GB" dirty="0"/>
              <a:t>Workshops: one with 5b projects held on 12</a:t>
            </a:r>
            <a:r>
              <a:rPr lang="en-GB" baseline="30000" dirty="0"/>
              <a:t>th</a:t>
            </a:r>
            <a:r>
              <a:rPr lang="en-GB" dirty="0"/>
              <a:t> May 2020 – Session ‘EOSC Portal - focus on requirements collection’ at EOSC Hub Week on 20</a:t>
            </a:r>
            <a:r>
              <a:rPr lang="en-GB" baseline="30000" dirty="0"/>
              <a:t>th</a:t>
            </a:r>
            <a:r>
              <a:rPr lang="en-GB" dirty="0"/>
              <a:t> May 2020</a:t>
            </a:r>
          </a:p>
          <a:p>
            <a:r>
              <a:rPr lang="en-GB" dirty="0"/>
              <a:t>Focused interviews: with individual regional projects and RI Clusters </a:t>
            </a:r>
          </a:p>
          <a:p>
            <a:r>
              <a:rPr lang="en-GB" dirty="0"/>
              <a:t>EOSC Secretariat Liaison Platform (e.g. participation to the Req. Gathering Interest Group with the EOSC Secretariat)</a:t>
            </a:r>
          </a:p>
          <a:p>
            <a:r>
              <a:rPr lang="en-GB" dirty="0"/>
              <a:t>Survey on EOSC Portal Marketplace (ended on 18 September)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890F69D-D674-4D4F-995C-4B1ABBC8AF44}"/>
              </a:ext>
            </a:extLst>
          </p:cNvPr>
          <p:cNvSpPr txBox="1">
            <a:spLocks/>
          </p:cNvSpPr>
          <p:nvPr/>
        </p:nvSpPr>
        <p:spPr>
          <a:xfrm>
            <a:off x="7596460" y="1597095"/>
            <a:ext cx="3932237" cy="1954488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1800" dirty="0"/>
              <a:t>Requirements gathering is one of the key activities of EOSC Enhance.</a:t>
            </a:r>
          </a:p>
          <a:p>
            <a:pPr marL="0" indent="0" algn="ctr">
              <a:buFontTx/>
              <a:buNone/>
            </a:pPr>
            <a:r>
              <a:rPr lang="en-GB" sz="1800" dirty="0"/>
              <a:t>EOSC Enhance assess and prioritise requirements for implementation</a:t>
            </a:r>
          </a:p>
          <a:p>
            <a:pPr marL="0" indent="0" algn="ctr">
              <a:buFontTx/>
              <a:buNone/>
            </a:pPr>
            <a:r>
              <a:rPr lang="en-GB" sz="1800" dirty="0"/>
              <a:t>Opportunity to provide feedback have and will been given to the EOSC community</a:t>
            </a:r>
          </a:p>
        </p:txBody>
      </p:sp>
      <p:pic>
        <p:nvPicPr>
          <p:cNvPr id="10" name="Picture 2" descr="Image result for we value your feedback">
            <a:extLst>
              <a:ext uri="{FF2B5EF4-FFF2-40B4-BE49-F238E27FC236}">
                <a16:creationId xmlns:a16="http://schemas.microsoft.com/office/drawing/2014/main" id="{E491524A-EDC4-4F66-A516-80E98263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98" y="3856083"/>
            <a:ext cx="3425136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95AF0-D2FD-4067-9F6A-23E998CD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16/12/2020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A470B4-8744-4809-924A-D64068A2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9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8F0794-87C1-45E0-9D7A-AB17082C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Target </a:t>
            </a:r>
            <a:r>
              <a:rPr lang="fr-BE" dirty="0" err="1"/>
              <a:t>interlocutors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7D0720-C81D-4C54-9DAC-5A5CA050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8" y="1459149"/>
            <a:ext cx="10876084" cy="47178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End-Users 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Researchers or community managers interested in using one or more of the current or prospective services provided by the portal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Project Coordinators interested in understanding how to reflect their strategic plan into the EOSC Portal future developments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Stakeholder Engagement leaders interested in leveraging on the portal to widen the user base of their project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Training managers willing to share their training modules with a wider audience and looking for complementary training suitable for their projects 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Communications Managers willing to exploit the portal to disseminate the outcomes of their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000" b="1" dirty="0"/>
              <a:t>Service Providers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Aggregators technical managers (e.g. RIs, Clusters, thematic clouds) interested in exploring how to make their existing resources (e.g. data, services) part of the EOSC portal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E-Infrastructure managers interested in providing compute, storage, networking resources via the EOSC Portal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Public and Private service providers willing to make their services and products part of the portal</a:t>
            </a:r>
            <a:br>
              <a:rPr lang="en-US" sz="6400" dirty="0"/>
            </a:br>
            <a:endParaRPr lang="LID4096" sz="6400" dirty="0"/>
          </a:p>
        </p:txBody>
      </p:sp>
    </p:spTree>
    <p:extLst>
      <p:ext uri="{BB962C8B-B14F-4D97-AF65-F5344CB8AC3E}">
        <p14:creationId xmlns:p14="http://schemas.microsoft.com/office/powerpoint/2010/main" val="118374822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EOSC enhance final version.pptx" id="{D2EB52FB-661A-4A59-87D8-7E7C51EA3A32}" vid="{04415B24-A1E1-4C41-B603-D0F86E572C2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EOSC enhance final version</Template>
  <TotalTime>0</TotalTime>
  <Words>626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Master slide</vt:lpstr>
      <vt:lpstr>EOSC Portal Release 1 - New provider  functionalities and tutorial  EOSC Enhance Introduction </vt:lpstr>
      <vt:lpstr>EOSC Enhance in context</vt:lpstr>
      <vt:lpstr>EOSC Enhance Consortium</vt:lpstr>
      <vt:lpstr>Project Structure</vt:lpstr>
      <vt:lpstr>Objectives</vt:lpstr>
      <vt:lpstr>Main achievement in Year 1</vt:lpstr>
      <vt:lpstr>Process toward release 1</vt:lpstr>
      <vt:lpstr>Requirements Gathering</vt:lpstr>
      <vt:lpstr>Target interlocutors</vt:lpstr>
      <vt:lpstr>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Enhance Requirements Gathering Timeline &amp; Methodology </dc:title>
  <dc:creator>C A</dc:creator>
  <cp:lastModifiedBy>C A</cp:lastModifiedBy>
  <cp:revision>17</cp:revision>
  <dcterms:created xsi:type="dcterms:W3CDTF">2020-09-24T10:06:28Z</dcterms:created>
  <dcterms:modified xsi:type="dcterms:W3CDTF">2020-12-16T21:59:27Z</dcterms:modified>
</cp:coreProperties>
</file>